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milk tea Med" pitchFamily="2" charset="-34"/>
      <p:regular r:id="rId20"/>
    </p:embeddedFont>
    <p:embeddedFont>
      <p:font typeface="Social study by krujame" panose="02000503000000000000" pitchFamily="2" charset="-34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203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FC5CBDD9-85AE-56A7-79F2-A2AE5A0ED4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4655485D-2FD2-F031-5E51-CB0A4105DE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03887B46-41B7-0EF6-0C39-60D50CFE3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B31E5C89-F3A8-A941-7BB3-3B3EEA3C8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ADBB0A2F-ACF5-05F0-D34B-1698DEE56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60243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DDA4FD7D-5D13-46B7-64E8-AB182D1B8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>
            <a:extLst>
              <a:ext uri="{FF2B5EF4-FFF2-40B4-BE49-F238E27FC236}">
                <a16:creationId xmlns:a16="http://schemas.microsoft.com/office/drawing/2014/main" id="{4BB0A8FE-91CC-FFA0-712D-6AE8C5321B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60E9BEA9-57D5-75F2-3C9B-C29C638DE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2C92AE7B-9533-74E1-3642-A6CC9627F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F4BD75B9-8392-86E0-EE63-F0E8D6F4B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888147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>
            <a:extLst>
              <a:ext uri="{FF2B5EF4-FFF2-40B4-BE49-F238E27FC236}">
                <a16:creationId xmlns:a16="http://schemas.microsoft.com/office/drawing/2014/main" id="{388ED265-AAC3-4071-B708-5534A81F0B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>
            <a:extLst>
              <a:ext uri="{FF2B5EF4-FFF2-40B4-BE49-F238E27FC236}">
                <a16:creationId xmlns:a16="http://schemas.microsoft.com/office/drawing/2014/main" id="{49A78355-5D8F-9506-2A55-C3C30B458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1C5509AA-8D87-F13D-A70F-424B9D80B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9FBD25A3-4E32-0EF7-01ED-EAB53D3A6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1707E0BE-4A67-199D-5DB1-37A0CC10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133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9826BBF-A3B0-30AC-B854-23CB33225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E862297E-5F62-1D36-7A9C-1EEB13749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8D1FE1C6-2F87-B77F-98DE-5AE1E2E34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1BE1C5D5-72A5-9BAC-C955-0D4844AE5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D6AB6CF3-2351-98E6-F22E-CB3AEA929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39921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3613AF31-FB2F-E6A0-BF30-508C5526A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>
            <a:extLst>
              <a:ext uri="{FF2B5EF4-FFF2-40B4-BE49-F238E27FC236}">
                <a16:creationId xmlns:a16="http://schemas.microsoft.com/office/drawing/2014/main" id="{1DDF2F94-5FD6-4F84-D023-6214B27CE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142C8B9E-1CED-7125-D316-305DC0E6C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E96F1704-03C9-57DF-BF20-3AE48A3E9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CDD7D05D-BD20-FD41-0D25-9941BA824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280868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167B1383-D277-D396-01AF-4EFA0B700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462ACAED-A209-E526-330E-9DE69DFE40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เนื้อหา 3">
            <a:extLst>
              <a:ext uri="{FF2B5EF4-FFF2-40B4-BE49-F238E27FC236}">
                <a16:creationId xmlns:a16="http://schemas.microsoft.com/office/drawing/2014/main" id="{DC2EFD2D-EF85-A902-6DB9-03EFBA127D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วันที่ 4">
            <a:extLst>
              <a:ext uri="{FF2B5EF4-FFF2-40B4-BE49-F238E27FC236}">
                <a16:creationId xmlns:a16="http://schemas.microsoft.com/office/drawing/2014/main" id="{BF8469DD-9ECC-CC91-8AA0-D5AA059B1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092BE26F-710D-3D9D-2DE2-61C65488E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18DDC02D-A0D1-289F-B484-1C80ACE2B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146786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DF33A0BB-DE2B-5F86-841A-67819496F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>
            <a:extLst>
              <a:ext uri="{FF2B5EF4-FFF2-40B4-BE49-F238E27FC236}">
                <a16:creationId xmlns:a16="http://schemas.microsoft.com/office/drawing/2014/main" id="{3658B6E7-5F21-50F5-077F-DB03FD454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>
            <a:extLst>
              <a:ext uri="{FF2B5EF4-FFF2-40B4-BE49-F238E27FC236}">
                <a16:creationId xmlns:a16="http://schemas.microsoft.com/office/drawing/2014/main" id="{BF56E0D1-A353-40F6-16F6-1CB0AEBC9C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ข้อความ 4">
            <a:extLst>
              <a:ext uri="{FF2B5EF4-FFF2-40B4-BE49-F238E27FC236}">
                <a16:creationId xmlns:a16="http://schemas.microsoft.com/office/drawing/2014/main" id="{7E3AB4AD-16F3-996F-9A81-B0F5A0CEB2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>
            <a:extLst>
              <a:ext uri="{FF2B5EF4-FFF2-40B4-BE49-F238E27FC236}">
                <a16:creationId xmlns:a16="http://schemas.microsoft.com/office/drawing/2014/main" id="{D0C503C6-CE83-1D63-B8A3-B5AFEF3C18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7" name="ตัวแทนวันที่ 6">
            <a:extLst>
              <a:ext uri="{FF2B5EF4-FFF2-40B4-BE49-F238E27FC236}">
                <a16:creationId xmlns:a16="http://schemas.microsoft.com/office/drawing/2014/main" id="{04952BE2-1AD0-62DF-EFF2-4ADD9C667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8" name="ตัวแทนท้ายกระดาษ 7">
            <a:extLst>
              <a:ext uri="{FF2B5EF4-FFF2-40B4-BE49-F238E27FC236}">
                <a16:creationId xmlns:a16="http://schemas.microsoft.com/office/drawing/2014/main" id="{B7A060BC-6DAA-1B58-3B8E-3C2D633FD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ตัวแทนหมายเลขสไลด์ 8">
            <a:extLst>
              <a:ext uri="{FF2B5EF4-FFF2-40B4-BE49-F238E27FC236}">
                <a16:creationId xmlns:a16="http://schemas.microsoft.com/office/drawing/2014/main" id="{E05D048D-F9B2-12C8-3397-718AB88C4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94247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3A5BF627-2257-006F-5252-4A28533A4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วันที่ 2">
            <a:extLst>
              <a:ext uri="{FF2B5EF4-FFF2-40B4-BE49-F238E27FC236}">
                <a16:creationId xmlns:a16="http://schemas.microsoft.com/office/drawing/2014/main" id="{D3753128-2AC3-49A4-81DD-7A039F6C1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151871FF-26EA-1696-D884-1FABCBB8D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9B873998-A80C-85E3-461A-956E37937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529204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>
            <a:extLst>
              <a:ext uri="{FF2B5EF4-FFF2-40B4-BE49-F238E27FC236}">
                <a16:creationId xmlns:a16="http://schemas.microsoft.com/office/drawing/2014/main" id="{DADEDF47-84DD-CB3E-88D2-5594C0FAA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3" name="ตัวแทนท้ายกระดาษ 2">
            <a:extLst>
              <a:ext uri="{FF2B5EF4-FFF2-40B4-BE49-F238E27FC236}">
                <a16:creationId xmlns:a16="http://schemas.microsoft.com/office/drawing/2014/main" id="{9651DC57-F9A8-7BBE-43A9-4861B3A11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หมายเลขสไลด์ 3">
            <a:extLst>
              <a:ext uri="{FF2B5EF4-FFF2-40B4-BE49-F238E27FC236}">
                <a16:creationId xmlns:a16="http://schemas.microsoft.com/office/drawing/2014/main" id="{F180A220-961C-D431-712D-AD62EBD4C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68987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51848486-3472-FD74-A6AA-65A3DB333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048BBAF-4F31-AB93-09CB-EEB9D9351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0A930FF0-2974-C901-0F75-EA760F059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>
            <a:extLst>
              <a:ext uri="{FF2B5EF4-FFF2-40B4-BE49-F238E27FC236}">
                <a16:creationId xmlns:a16="http://schemas.microsoft.com/office/drawing/2014/main" id="{288ED253-BB10-812C-8945-4F8DCC54F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E9CCA6B9-7362-6037-A8D8-874BBA50A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F126FBC5-AC73-B6FF-0126-65EB6E103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17150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5A4304EF-AB6C-7C07-9CEF-6A2A6188A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รูปภาพ 2">
            <a:extLst>
              <a:ext uri="{FF2B5EF4-FFF2-40B4-BE49-F238E27FC236}">
                <a16:creationId xmlns:a16="http://schemas.microsoft.com/office/drawing/2014/main" id="{89D19099-4E8F-C11B-ABC6-37EF48592D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1091C29E-B7C6-00E4-C36D-301C99E0FF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>
            <a:extLst>
              <a:ext uri="{FF2B5EF4-FFF2-40B4-BE49-F238E27FC236}">
                <a16:creationId xmlns:a16="http://schemas.microsoft.com/office/drawing/2014/main" id="{CCFC0D48-4FFA-1F4E-FCAF-920AE49E1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83318750-9430-822A-3795-31E042303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0005527B-A520-EBA2-EEB9-3FCF3788E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27599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>
            <a:extLst>
              <a:ext uri="{FF2B5EF4-FFF2-40B4-BE49-F238E27FC236}">
                <a16:creationId xmlns:a16="http://schemas.microsoft.com/office/drawing/2014/main" id="{786F7F95-5528-AAA6-E931-4260BF291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>
            <a:extLst>
              <a:ext uri="{FF2B5EF4-FFF2-40B4-BE49-F238E27FC236}">
                <a16:creationId xmlns:a16="http://schemas.microsoft.com/office/drawing/2014/main" id="{929CBB82-5E39-0DA3-1BF5-998FE066F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5D64AD44-CC31-436D-BB2F-F1FAAB90D5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A619BD-BA25-464C-A6DA-C0FB123511D1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706C1D5E-15CD-85F0-DD45-765C21C81D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731765D7-2F45-592F-AC59-F970CE2B5E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16662F-7788-4C07-A80B-A9E42BA51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97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JP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กลุ่ม 3">
            <a:extLst>
              <a:ext uri="{FF2B5EF4-FFF2-40B4-BE49-F238E27FC236}">
                <a16:creationId xmlns:a16="http://schemas.microsoft.com/office/drawing/2014/main" id="{FEFF5D54-68CD-F5A4-5A0F-A0BA7435EC38}"/>
              </a:ext>
            </a:extLst>
          </p:cNvPr>
          <p:cNvGrpSpPr/>
          <p:nvPr/>
        </p:nvGrpSpPr>
        <p:grpSpPr>
          <a:xfrm>
            <a:off x="748128" y="718590"/>
            <a:ext cx="10473006" cy="4144157"/>
            <a:chOff x="1206964" y="2155928"/>
            <a:chExt cx="12195540" cy="6640375"/>
          </a:xfrm>
        </p:grpSpPr>
        <p:sp>
          <p:nvSpPr>
            <p:cNvPr id="5" name="วงรี 4">
              <a:extLst>
                <a:ext uri="{FF2B5EF4-FFF2-40B4-BE49-F238E27FC236}">
                  <a16:creationId xmlns:a16="http://schemas.microsoft.com/office/drawing/2014/main" id="{7B170372-14CD-810F-183A-9798D1D12BDC}"/>
                </a:ext>
              </a:extLst>
            </p:cNvPr>
            <p:cNvSpPr/>
            <p:nvPr/>
          </p:nvSpPr>
          <p:spPr>
            <a:xfrm>
              <a:off x="2219657" y="2155928"/>
              <a:ext cx="10170156" cy="6640375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0" cmpd="thickThin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4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kumimoji="0" lang="th-TH" sz="660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milk tea Med" pitchFamily="2" charset="-34"/>
                <a:ea typeface="Microsoft Yi Baiti" panose="03000500000000000000" pitchFamily="66" charset="0"/>
                <a:cs typeface="milk tea Med" pitchFamily="2" charset="-34"/>
              </a:endParaRPr>
            </a:p>
          </p:txBody>
        </p:sp>
        <p:sp>
          <p:nvSpPr>
            <p:cNvPr id="6" name="กล่องข้อความ 5">
              <a:extLst>
                <a:ext uri="{FF2B5EF4-FFF2-40B4-BE49-F238E27FC236}">
                  <a16:creationId xmlns:a16="http://schemas.microsoft.com/office/drawing/2014/main" id="{958A2F00-935D-4614-A295-899A3FBDC8F0}"/>
                </a:ext>
              </a:extLst>
            </p:cNvPr>
            <p:cNvSpPr txBox="1"/>
            <p:nvPr/>
          </p:nvSpPr>
          <p:spPr>
            <a:xfrm>
              <a:off x="1206964" y="3416627"/>
              <a:ext cx="12195540" cy="45864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th-TH" sz="7200" dirty="0">
                  <a:solidFill>
                    <a:srgbClr val="002060"/>
                  </a:solidFill>
                  <a:latin typeface="Social study by krujame" panose="02000503000000000000" pitchFamily="2" charset="-34"/>
                  <a:cs typeface="Social study by krujame" panose="02000503000000000000" pitchFamily="2" charset="-34"/>
                </a:rPr>
                <a:t>ปริศนาคุณสมบัติ</a:t>
              </a:r>
            </a:p>
            <a:p>
              <a:pPr algn="ctr"/>
              <a:r>
                <a:rPr lang="th-TH" sz="5400" dirty="0">
                  <a:solidFill>
                    <a:srgbClr val="002060"/>
                  </a:solidFill>
                  <a:latin typeface="Social study by krujame" panose="02000503000000000000" pitchFamily="2" charset="-34"/>
                  <a:cs typeface="Social study by krujame" panose="02000503000000000000" pitchFamily="2" charset="-34"/>
                </a:rPr>
                <a:t>ของหลักธรรมทาง</a:t>
              </a:r>
            </a:p>
            <a:p>
              <a:pPr algn="ctr"/>
              <a:r>
                <a:rPr lang="th-TH" sz="5400" dirty="0">
                  <a:solidFill>
                    <a:srgbClr val="002060"/>
                  </a:solidFill>
                  <a:latin typeface="Social study by krujame" panose="02000503000000000000" pitchFamily="2" charset="-34"/>
                  <a:cs typeface="Social study by krujame" panose="02000503000000000000" pitchFamily="2" charset="-34"/>
                </a:rPr>
                <a:t>พระพุทธศาสนา</a:t>
              </a:r>
              <a:endParaRPr lang="en-US" sz="4400" dirty="0">
                <a:solidFill>
                  <a:srgbClr val="8000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endParaRPr>
            </a:p>
          </p:txBody>
        </p:sp>
      </p:grp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C414E547-98AB-8DD4-6FB4-0592D60B633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8365"/>
          <a:stretch/>
        </p:blipFill>
        <p:spPr>
          <a:xfrm>
            <a:off x="-19175" y="5804261"/>
            <a:ext cx="12192000" cy="1063367"/>
          </a:xfrm>
          <a:prstGeom prst="rect">
            <a:avLst/>
          </a:prstGeom>
        </p:spPr>
      </p:pic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EFDD1A85-AC08-FA56-8F62-5602B34B7D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6586" y="1209384"/>
            <a:ext cx="3072452" cy="4956702"/>
          </a:xfrm>
          <a:prstGeom prst="rect">
            <a:avLst/>
          </a:prstGeom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1988A57B-DF9C-0600-96A6-9DE63E0DF6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3651" y="4264531"/>
            <a:ext cx="5384697" cy="2593469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6CB96186-459A-4B7C-5D63-715E55B119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174" y="1919441"/>
            <a:ext cx="2632015" cy="4264531"/>
          </a:xfrm>
          <a:prstGeom prst="rect">
            <a:avLst/>
          </a:prstGeom>
        </p:spPr>
      </p:pic>
      <p:pic>
        <p:nvPicPr>
          <p:cNvPr id="2" name="just-relax-11157">
            <a:hlinkClick r:id="" action="ppaction://media"/>
            <a:extLst>
              <a:ext uri="{FF2B5EF4-FFF2-40B4-BE49-F238E27FC236}">
                <a16:creationId xmlns:a16="http://schemas.microsoft.com/office/drawing/2014/main" id="{06048530-9050-8E2A-4856-EF021A81EA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55680" y="6107441"/>
            <a:ext cx="487363" cy="487363"/>
          </a:xfrm>
          <a:prstGeom prst="rect">
            <a:avLst/>
          </a:prstGeom>
        </p:spPr>
      </p:pic>
      <p:pic>
        <p:nvPicPr>
          <p:cNvPr id="3" name="รูปภาพ 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6E4C94C-BDA2-D341-F875-1178043AAA6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84155" y="6166086"/>
            <a:ext cx="1511480" cy="641029"/>
          </a:xfrm>
          <a:prstGeom prst="rect">
            <a:avLst/>
          </a:prstGeom>
        </p:spPr>
      </p:pic>
      <p:pic>
        <p:nvPicPr>
          <p:cNvPr id="11" name="รูปภาพ 1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9F24772C-7984-3E42-E19A-5F80EFFB653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5209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">
            <a:extLst>
              <a:ext uri="{FF2B5EF4-FFF2-40B4-BE49-F238E27FC236}">
                <a16:creationId xmlns:a16="http://schemas.microsoft.com/office/drawing/2014/main" id="{88AB4940-5192-9FCC-C760-2C3880514C8E}"/>
              </a:ext>
            </a:extLst>
          </p:cNvPr>
          <p:cNvSpPr/>
          <p:nvPr/>
        </p:nvSpPr>
        <p:spPr>
          <a:xfrm>
            <a:off x="140676" y="1053515"/>
            <a:ext cx="6424248" cy="5546577"/>
          </a:xfrm>
          <a:custGeom>
            <a:avLst/>
            <a:gdLst/>
            <a:ahLst/>
            <a:cxnLst/>
            <a:rect l="l" t="t" r="r" b="b"/>
            <a:pathLst>
              <a:path w="6103730" h="3547793">
                <a:moveTo>
                  <a:pt x="0" y="0"/>
                </a:moveTo>
                <a:lnTo>
                  <a:pt x="6103730" y="0"/>
                </a:lnTo>
                <a:lnTo>
                  <a:pt x="6103730" y="3547793"/>
                </a:lnTo>
                <a:lnTo>
                  <a:pt x="0" y="3547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สี่เหลี่ยมผืนผ้า: มุมมน 16">
            <a:extLst>
              <a:ext uri="{FF2B5EF4-FFF2-40B4-BE49-F238E27FC236}">
                <a16:creationId xmlns:a16="http://schemas.microsoft.com/office/drawing/2014/main" id="{8B7338E5-7CC7-1428-DBEF-99A2A20B8799}"/>
              </a:ext>
            </a:extLst>
          </p:cNvPr>
          <p:cNvSpPr/>
          <p:nvPr/>
        </p:nvSpPr>
        <p:spPr>
          <a:xfrm>
            <a:off x="6774161" y="5731213"/>
            <a:ext cx="4702600" cy="62923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857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หลักการสำคัญของการพัฒนามนุษย์</a:t>
            </a:r>
          </a:p>
        </p:txBody>
      </p:sp>
      <p:sp>
        <p:nvSpPr>
          <p:cNvPr id="18" name="สี่เหลี่ยมผืนผ้า: มุมมน 17">
            <a:extLst>
              <a:ext uri="{FF2B5EF4-FFF2-40B4-BE49-F238E27FC236}">
                <a16:creationId xmlns:a16="http://schemas.microsoft.com/office/drawing/2014/main" id="{7AD5245C-4BFD-7A72-12CB-7EA2B15DCE1E}"/>
              </a:ext>
            </a:extLst>
          </p:cNvPr>
          <p:cNvSpPr/>
          <p:nvPr/>
        </p:nvSpPr>
        <p:spPr>
          <a:xfrm>
            <a:off x="6774161" y="4888907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857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สมาธิ</a:t>
            </a:r>
          </a:p>
        </p:txBody>
      </p:sp>
      <p:sp>
        <p:nvSpPr>
          <p:cNvPr id="11" name="สี่เหลี่ยมผืนผ้า: มุมมน 10">
            <a:extLst>
              <a:ext uri="{FF2B5EF4-FFF2-40B4-BE49-F238E27FC236}">
                <a16:creationId xmlns:a16="http://schemas.microsoft.com/office/drawing/2014/main" id="{381747EB-4809-76E4-79A4-9242A01A54CC}"/>
              </a:ext>
            </a:extLst>
          </p:cNvPr>
          <p:cNvSpPr/>
          <p:nvPr/>
        </p:nvSpPr>
        <p:spPr>
          <a:xfrm>
            <a:off x="6774161" y="4046602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857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ศีล</a:t>
            </a:r>
          </a:p>
        </p:txBody>
      </p:sp>
      <p:sp>
        <p:nvSpPr>
          <p:cNvPr id="12" name="สี่เหลี่ยมผืนผ้า: มุมมน 11">
            <a:extLst>
              <a:ext uri="{FF2B5EF4-FFF2-40B4-BE49-F238E27FC236}">
                <a16:creationId xmlns:a16="http://schemas.microsoft.com/office/drawing/2014/main" id="{ABE3B01F-8849-C6E6-1593-10013A874461}"/>
              </a:ext>
            </a:extLst>
          </p:cNvPr>
          <p:cNvSpPr/>
          <p:nvPr/>
        </p:nvSpPr>
        <p:spPr>
          <a:xfrm>
            <a:off x="6774161" y="3191785"/>
            <a:ext cx="4702600" cy="629235"/>
          </a:xfrm>
          <a:prstGeom prst="roundRect">
            <a:avLst>
              <a:gd name="adj" fmla="val 0"/>
            </a:avLst>
          </a:prstGeom>
          <a:solidFill>
            <a:srgbClr val="F1DBF0"/>
          </a:solidFill>
          <a:ln w="85725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มี</a:t>
            </a:r>
            <a:r>
              <a:rPr lang="en-US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3 </a:t>
            </a:r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ประการ</a:t>
            </a: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65EF9C69-7328-6159-BB02-909C9348752E}"/>
              </a:ext>
            </a:extLst>
          </p:cNvPr>
          <p:cNvSpPr/>
          <p:nvPr/>
        </p:nvSpPr>
        <p:spPr>
          <a:xfrm>
            <a:off x="6774161" y="2345455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8572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ปัญญา</a:t>
            </a:r>
          </a:p>
        </p:txBody>
      </p:sp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DE3C615D-68D4-A354-87F3-BCCF3D7AEEF9}"/>
              </a:ext>
            </a:extLst>
          </p:cNvPr>
          <p:cNvSpPr/>
          <p:nvPr/>
        </p:nvSpPr>
        <p:spPr>
          <a:xfrm>
            <a:off x="6705600" y="567784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5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20" name="สี่เหลี่ยมผืนผ้า 19">
            <a:extLst>
              <a:ext uri="{FF2B5EF4-FFF2-40B4-BE49-F238E27FC236}">
                <a16:creationId xmlns:a16="http://schemas.microsoft.com/office/drawing/2014/main" id="{B7D788C2-8CE6-AF93-5186-90A25B1247D8}"/>
              </a:ext>
            </a:extLst>
          </p:cNvPr>
          <p:cNvSpPr/>
          <p:nvPr/>
        </p:nvSpPr>
        <p:spPr>
          <a:xfrm>
            <a:off x="6705600" y="4835535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4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A4BE0733-1495-3D3D-67EF-537301C73708}"/>
              </a:ext>
            </a:extLst>
          </p:cNvPr>
          <p:cNvSpPr/>
          <p:nvPr/>
        </p:nvSpPr>
        <p:spPr>
          <a:xfrm>
            <a:off x="6705600" y="3993229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20EADCAC-A29D-89C3-5ED7-09305F456CB5}"/>
              </a:ext>
            </a:extLst>
          </p:cNvPr>
          <p:cNvSpPr/>
          <p:nvPr/>
        </p:nvSpPr>
        <p:spPr>
          <a:xfrm>
            <a:off x="6705600" y="3148500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</a:t>
            </a:r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426DD443-BD00-639F-A28F-4E82D6912B74}"/>
              </a:ext>
            </a:extLst>
          </p:cNvPr>
          <p:cNvSpPr/>
          <p:nvPr/>
        </p:nvSpPr>
        <p:spPr>
          <a:xfrm>
            <a:off x="6705600" y="230377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09DB04A2-C1A4-FE49-936C-BC1A058BD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235569" cy="3264588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189AF87-19C7-41CC-441F-6041EFB47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078859" y="-49334"/>
            <a:ext cx="3235569" cy="3264588"/>
          </a:xfrm>
          <a:prstGeom prst="rect">
            <a:avLst/>
          </a:prstGeom>
        </p:spPr>
      </p:pic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2C2016A0-7324-C0C6-6D32-E52BA672F692}"/>
              </a:ext>
            </a:extLst>
          </p:cNvPr>
          <p:cNvSpPr/>
          <p:nvPr/>
        </p:nvSpPr>
        <p:spPr>
          <a:xfrm>
            <a:off x="3159369" y="128954"/>
            <a:ext cx="5873262" cy="679939"/>
          </a:xfrm>
          <a:prstGeom prst="roundRect">
            <a:avLst>
              <a:gd name="adj" fmla="val 50000"/>
            </a:avLst>
          </a:prstGeom>
          <a:solidFill>
            <a:srgbClr val="80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8. </a:t>
            </a:r>
            <a:r>
              <a:rPr lang="th-TH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นี่คือคุณสมบัติหลักธรรมใด</a:t>
            </a:r>
            <a:endParaRPr lang="en-US" sz="3200" dirty="0">
              <a:solidFill>
                <a:srgbClr val="FFFF00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84B6C70A-C7C4-1EEC-016A-8A1FFA8808F4}"/>
              </a:ext>
            </a:extLst>
          </p:cNvPr>
          <p:cNvSpPr txBox="1"/>
          <p:nvPr/>
        </p:nvSpPr>
        <p:spPr>
          <a:xfrm>
            <a:off x="6564924" y="1464755"/>
            <a:ext cx="51347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h-TH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คุณสมบัติหลักธรรม</a:t>
            </a:r>
            <a:endParaRPr lang="en-US" sz="2400"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21" name="สี่เหลี่ยมผืนผ้า: มุมมน 20">
            <a:extLst>
              <a:ext uri="{FF2B5EF4-FFF2-40B4-BE49-F238E27FC236}">
                <a16:creationId xmlns:a16="http://schemas.microsoft.com/office/drawing/2014/main" id="{EE143406-EEF3-980D-8B6F-C9B8454CE4C5}"/>
              </a:ext>
            </a:extLst>
          </p:cNvPr>
          <p:cNvSpPr/>
          <p:nvPr/>
        </p:nvSpPr>
        <p:spPr>
          <a:xfrm>
            <a:off x="1617784" y="2185293"/>
            <a:ext cx="3405274" cy="33983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174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ไตรสิกขา</a:t>
            </a:r>
          </a:p>
        </p:txBody>
      </p:sp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id="{69927FBE-3EF1-6696-BB05-B659E6063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223" y="2443789"/>
            <a:ext cx="1052392" cy="1874313"/>
          </a:xfrm>
          <a:prstGeom prst="rect">
            <a:avLst/>
          </a:prstGeom>
        </p:spPr>
      </p:pic>
      <p:sp>
        <p:nvSpPr>
          <p:cNvPr id="23" name="สี่เหลี่ยมผืนผ้า 22">
            <a:extLst>
              <a:ext uri="{FF2B5EF4-FFF2-40B4-BE49-F238E27FC236}">
                <a16:creationId xmlns:a16="http://schemas.microsoft.com/office/drawing/2014/main" id="{60310A49-DD5D-EEC3-735A-0AC630EBBC16}"/>
              </a:ext>
            </a:extLst>
          </p:cNvPr>
          <p:cNvSpPr/>
          <p:nvPr/>
        </p:nvSpPr>
        <p:spPr>
          <a:xfrm>
            <a:off x="1449237" y="1862407"/>
            <a:ext cx="3786997" cy="4141577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9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?</a:t>
            </a:r>
            <a:endParaRPr lang="th-TH" sz="199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หลักธรรม</a:t>
            </a:r>
            <a:endParaRPr lang="en-US" sz="54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5" name="รูปภาพ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E4D0683-4DCD-8A27-3703-C4974EB08A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444" y="6157138"/>
            <a:ext cx="1511480" cy="641029"/>
          </a:xfrm>
          <a:prstGeom prst="rect">
            <a:avLst/>
          </a:prstGeom>
        </p:spPr>
      </p:pic>
      <p:pic>
        <p:nvPicPr>
          <p:cNvPr id="6" name="รูปภาพ 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F274DE4E-2B16-4BE5-BD41-8AB8C8BC81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956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4" grpId="0" animBg="1"/>
      <p:bldP spid="15" grpId="0" animBg="1"/>
      <p:bldP spid="16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">
            <a:extLst>
              <a:ext uri="{FF2B5EF4-FFF2-40B4-BE49-F238E27FC236}">
                <a16:creationId xmlns:a16="http://schemas.microsoft.com/office/drawing/2014/main" id="{CC3908E8-10F6-40C7-CA1D-0008834C5ED5}"/>
              </a:ext>
            </a:extLst>
          </p:cNvPr>
          <p:cNvSpPr/>
          <p:nvPr/>
        </p:nvSpPr>
        <p:spPr>
          <a:xfrm>
            <a:off x="140676" y="1053515"/>
            <a:ext cx="6424248" cy="5546577"/>
          </a:xfrm>
          <a:custGeom>
            <a:avLst/>
            <a:gdLst/>
            <a:ahLst/>
            <a:cxnLst/>
            <a:rect l="l" t="t" r="r" b="b"/>
            <a:pathLst>
              <a:path w="6103730" h="3547793">
                <a:moveTo>
                  <a:pt x="0" y="0"/>
                </a:moveTo>
                <a:lnTo>
                  <a:pt x="6103730" y="0"/>
                </a:lnTo>
                <a:lnTo>
                  <a:pt x="6103730" y="3547793"/>
                </a:lnTo>
                <a:lnTo>
                  <a:pt x="0" y="3547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สี่เหลี่ยมผืนผ้า: มุมมน 16">
            <a:extLst>
              <a:ext uri="{FF2B5EF4-FFF2-40B4-BE49-F238E27FC236}">
                <a16:creationId xmlns:a16="http://schemas.microsoft.com/office/drawing/2014/main" id="{8B7338E5-7CC7-1428-DBEF-99A2A20B8799}"/>
              </a:ext>
            </a:extLst>
          </p:cNvPr>
          <p:cNvSpPr/>
          <p:nvPr/>
        </p:nvSpPr>
        <p:spPr>
          <a:xfrm>
            <a:off x="6774161" y="5731213"/>
            <a:ext cx="4702600" cy="62923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857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ทิศเบื้องขวา ได้แก่ ครู อาจารย์</a:t>
            </a:r>
          </a:p>
        </p:txBody>
      </p:sp>
      <p:sp>
        <p:nvSpPr>
          <p:cNvPr id="18" name="สี่เหลี่ยมผืนผ้า: มุมมน 17">
            <a:extLst>
              <a:ext uri="{FF2B5EF4-FFF2-40B4-BE49-F238E27FC236}">
                <a16:creationId xmlns:a16="http://schemas.microsoft.com/office/drawing/2014/main" id="{7AD5245C-4BFD-7A72-12CB-7EA2B15DCE1E}"/>
              </a:ext>
            </a:extLst>
          </p:cNvPr>
          <p:cNvSpPr/>
          <p:nvPr/>
        </p:nvSpPr>
        <p:spPr>
          <a:xfrm>
            <a:off x="6774161" y="4888907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857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มี 6 ประการ</a:t>
            </a:r>
          </a:p>
        </p:txBody>
      </p:sp>
      <p:sp>
        <p:nvSpPr>
          <p:cNvPr id="11" name="สี่เหลี่ยมผืนผ้า: มุมมน 10">
            <a:extLst>
              <a:ext uri="{FF2B5EF4-FFF2-40B4-BE49-F238E27FC236}">
                <a16:creationId xmlns:a16="http://schemas.microsoft.com/office/drawing/2014/main" id="{381747EB-4809-76E4-79A4-9242A01A54CC}"/>
              </a:ext>
            </a:extLst>
          </p:cNvPr>
          <p:cNvSpPr/>
          <p:nvPr/>
        </p:nvSpPr>
        <p:spPr>
          <a:xfrm>
            <a:off x="6774161" y="4046602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857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ทิศเบื้องหน้า ได้แก่ บิดา และมารดา</a:t>
            </a:r>
          </a:p>
        </p:txBody>
      </p:sp>
      <p:sp>
        <p:nvSpPr>
          <p:cNvPr id="12" name="สี่เหลี่ยมผืนผ้า: มุมมน 11">
            <a:extLst>
              <a:ext uri="{FF2B5EF4-FFF2-40B4-BE49-F238E27FC236}">
                <a16:creationId xmlns:a16="http://schemas.microsoft.com/office/drawing/2014/main" id="{ABE3B01F-8849-C6E6-1593-10013A874461}"/>
              </a:ext>
            </a:extLst>
          </p:cNvPr>
          <p:cNvSpPr/>
          <p:nvPr/>
        </p:nvSpPr>
        <p:spPr>
          <a:xfrm>
            <a:off x="6774161" y="3191785"/>
            <a:ext cx="4702600" cy="629235"/>
          </a:xfrm>
          <a:prstGeom prst="roundRect">
            <a:avLst>
              <a:gd name="adj" fmla="val 0"/>
            </a:avLst>
          </a:prstGeom>
          <a:solidFill>
            <a:srgbClr val="F1DBF0"/>
          </a:solidFill>
          <a:ln w="85725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ทิศเบื้องบน ได้แก่ พระสงฆ์</a:t>
            </a: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65EF9C69-7328-6159-BB02-909C9348752E}"/>
              </a:ext>
            </a:extLst>
          </p:cNvPr>
          <p:cNvSpPr/>
          <p:nvPr/>
        </p:nvSpPr>
        <p:spPr>
          <a:xfrm>
            <a:off x="6774161" y="2345455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8572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บุคคลประเภทต่าง</a:t>
            </a:r>
            <a:r>
              <a:rPr lang="en-US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ๆ</a:t>
            </a:r>
          </a:p>
        </p:txBody>
      </p:sp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DE3C615D-68D4-A354-87F3-BCCF3D7AEEF9}"/>
              </a:ext>
            </a:extLst>
          </p:cNvPr>
          <p:cNvSpPr/>
          <p:nvPr/>
        </p:nvSpPr>
        <p:spPr>
          <a:xfrm>
            <a:off x="6705600" y="567784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5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20" name="สี่เหลี่ยมผืนผ้า 19">
            <a:extLst>
              <a:ext uri="{FF2B5EF4-FFF2-40B4-BE49-F238E27FC236}">
                <a16:creationId xmlns:a16="http://schemas.microsoft.com/office/drawing/2014/main" id="{B7D788C2-8CE6-AF93-5186-90A25B1247D8}"/>
              </a:ext>
            </a:extLst>
          </p:cNvPr>
          <p:cNvSpPr/>
          <p:nvPr/>
        </p:nvSpPr>
        <p:spPr>
          <a:xfrm>
            <a:off x="6705600" y="4835535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4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A4BE0733-1495-3D3D-67EF-537301C73708}"/>
              </a:ext>
            </a:extLst>
          </p:cNvPr>
          <p:cNvSpPr/>
          <p:nvPr/>
        </p:nvSpPr>
        <p:spPr>
          <a:xfrm>
            <a:off x="6705600" y="3993229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20EADCAC-A29D-89C3-5ED7-09305F456CB5}"/>
              </a:ext>
            </a:extLst>
          </p:cNvPr>
          <p:cNvSpPr/>
          <p:nvPr/>
        </p:nvSpPr>
        <p:spPr>
          <a:xfrm>
            <a:off x="6705600" y="3148500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</a:t>
            </a:r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426DD443-BD00-639F-A28F-4E82D6912B74}"/>
              </a:ext>
            </a:extLst>
          </p:cNvPr>
          <p:cNvSpPr/>
          <p:nvPr/>
        </p:nvSpPr>
        <p:spPr>
          <a:xfrm>
            <a:off x="6705600" y="230377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09DB04A2-C1A4-FE49-936C-BC1A058BD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235569" cy="3264588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189AF87-19C7-41CC-441F-6041EFB47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078859" y="-49334"/>
            <a:ext cx="3235569" cy="3264588"/>
          </a:xfrm>
          <a:prstGeom prst="rect">
            <a:avLst/>
          </a:prstGeom>
        </p:spPr>
      </p:pic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2C2016A0-7324-C0C6-6D32-E52BA672F692}"/>
              </a:ext>
            </a:extLst>
          </p:cNvPr>
          <p:cNvSpPr/>
          <p:nvPr/>
        </p:nvSpPr>
        <p:spPr>
          <a:xfrm>
            <a:off x="3159369" y="128954"/>
            <a:ext cx="5873262" cy="679939"/>
          </a:xfrm>
          <a:prstGeom prst="roundRect">
            <a:avLst>
              <a:gd name="adj" fmla="val 50000"/>
            </a:avLst>
          </a:prstGeom>
          <a:solidFill>
            <a:srgbClr val="80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9. </a:t>
            </a:r>
            <a:r>
              <a:rPr lang="th-TH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นี่คือคุณสมบัติหลักธรรมใด</a:t>
            </a:r>
            <a:endParaRPr lang="en-US" sz="3200" dirty="0">
              <a:solidFill>
                <a:srgbClr val="FFFF00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84B6C70A-C7C4-1EEC-016A-8A1FFA8808F4}"/>
              </a:ext>
            </a:extLst>
          </p:cNvPr>
          <p:cNvSpPr txBox="1"/>
          <p:nvPr/>
        </p:nvSpPr>
        <p:spPr>
          <a:xfrm>
            <a:off x="6564924" y="1464755"/>
            <a:ext cx="51347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h-TH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คุณสมบัติหลักธรรม</a:t>
            </a:r>
            <a:endParaRPr lang="en-US" sz="2400"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21" name="สี่เหลี่ยมผืนผ้า: มุมมน 20">
            <a:extLst>
              <a:ext uri="{FF2B5EF4-FFF2-40B4-BE49-F238E27FC236}">
                <a16:creationId xmlns:a16="http://schemas.microsoft.com/office/drawing/2014/main" id="{EE143406-EEF3-980D-8B6F-C9B8454CE4C5}"/>
              </a:ext>
            </a:extLst>
          </p:cNvPr>
          <p:cNvSpPr/>
          <p:nvPr/>
        </p:nvSpPr>
        <p:spPr>
          <a:xfrm>
            <a:off x="1617784" y="2185293"/>
            <a:ext cx="3405274" cy="33983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174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>
              <a:lnSpc>
                <a:spcPct val="150000"/>
              </a:lnSpc>
            </a:pPr>
            <a:r>
              <a:rPr lang="th-TH" sz="7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ทิศ</a:t>
            </a:r>
            <a:r>
              <a:rPr lang="en-US" sz="7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6 </a:t>
            </a:r>
          </a:p>
        </p:txBody>
      </p:sp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id="{69927FBE-3EF1-6696-BB05-B659E6063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223" y="2443789"/>
            <a:ext cx="1052392" cy="1874313"/>
          </a:xfrm>
          <a:prstGeom prst="rect">
            <a:avLst/>
          </a:prstGeom>
        </p:spPr>
      </p:pic>
      <p:sp>
        <p:nvSpPr>
          <p:cNvPr id="23" name="สี่เหลี่ยมผืนผ้า 22">
            <a:extLst>
              <a:ext uri="{FF2B5EF4-FFF2-40B4-BE49-F238E27FC236}">
                <a16:creationId xmlns:a16="http://schemas.microsoft.com/office/drawing/2014/main" id="{60310A49-DD5D-EEC3-735A-0AC630EBBC16}"/>
              </a:ext>
            </a:extLst>
          </p:cNvPr>
          <p:cNvSpPr/>
          <p:nvPr/>
        </p:nvSpPr>
        <p:spPr>
          <a:xfrm>
            <a:off x="1449237" y="1862407"/>
            <a:ext cx="3786997" cy="4141577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9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?</a:t>
            </a:r>
            <a:endParaRPr lang="th-TH" sz="199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หลักธรรม</a:t>
            </a:r>
            <a:endParaRPr lang="en-US" sz="54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5" name="รูปภาพ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56F5211-5310-AAA1-037E-8AF1511052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444" y="6157138"/>
            <a:ext cx="1511480" cy="641029"/>
          </a:xfrm>
          <a:prstGeom prst="rect">
            <a:avLst/>
          </a:prstGeom>
        </p:spPr>
      </p:pic>
      <p:pic>
        <p:nvPicPr>
          <p:cNvPr id="6" name="รูปภาพ 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48F9D2F-71FA-0BFC-3981-2A51364DEB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8610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4" grpId="0" animBg="1"/>
      <p:bldP spid="15" grpId="0" animBg="1"/>
      <p:bldP spid="16" grpId="0" animBg="1"/>
      <p:bldP spid="2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">
            <a:extLst>
              <a:ext uri="{FF2B5EF4-FFF2-40B4-BE49-F238E27FC236}">
                <a16:creationId xmlns:a16="http://schemas.microsoft.com/office/drawing/2014/main" id="{F8CDAF3E-6C19-FE42-45F8-47CBD1B8CC04}"/>
              </a:ext>
            </a:extLst>
          </p:cNvPr>
          <p:cNvSpPr/>
          <p:nvPr/>
        </p:nvSpPr>
        <p:spPr>
          <a:xfrm>
            <a:off x="140676" y="1053515"/>
            <a:ext cx="6424248" cy="5546577"/>
          </a:xfrm>
          <a:custGeom>
            <a:avLst/>
            <a:gdLst/>
            <a:ahLst/>
            <a:cxnLst/>
            <a:rect l="l" t="t" r="r" b="b"/>
            <a:pathLst>
              <a:path w="6103730" h="3547793">
                <a:moveTo>
                  <a:pt x="0" y="0"/>
                </a:moveTo>
                <a:lnTo>
                  <a:pt x="6103730" y="0"/>
                </a:lnTo>
                <a:lnTo>
                  <a:pt x="6103730" y="3547793"/>
                </a:lnTo>
                <a:lnTo>
                  <a:pt x="0" y="3547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สี่เหลี่ยมผืนผ้า: มุมมน 16">
            <a:extLst>
              <a:ext uri="{FF2B5EF4-FFF2-40B4-BE49-F238E27FC236}">
                <a16:creationId xmlns:a16="http://schemas.microsoft.com/office/drawing/2014/main" id="{8B7338E5-7CC7-1428-DBEF-99A2A20B8799}"/>
              </a:ext>
            </a:extLst>
          </p:cNvPr>
          <p:cNvSpPr/>
          <p:nvPr/>
        </p:nvSpPr>
        <p:spPr>
          <a:xfrm>
            <a:off x="6774161" y="5731213"/>
            <a:ext cx="4702600" cy="62923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857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สมชีวิตา อยู่อย่างพอเพียง</a:t>
            </a:r>
          </a:p>
        </p:txBody>
      </p:sp>
      <p:sp>
        <p:nvSpPr>
          <p:cNvPr id="18" name="สี่เหลี่ยมผืนผ้า: มุมมน 17">
            <a:extLst>
              <a:ext uri="{FF2B5EF4-FFF2-40B4-BE49-F238E27FC236}">
                <a16:creationId xmlns:a16="http://schemas.microsoft.com/office/drawing/2014/main" id="{7AD5245C-4BFD-7A72-12CB-7EA2B15DCE1E}"/>
              </a:ext>
            </a:extLst>
          </p:cNvPr>
          <p:cNvSpPr/>
          <p:nvPr/>
        </p:nvSpPr>
        <p:spPr>
          <a:xfrm>
            <a:off x="6774161" y="4888907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857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ข้อที่ </a:t>
            </a:r>
            <a:r>
              <a:rPr lang="en-US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 </a:t>
            </a:r>
            <a:r>
              <a:rPr lang="th-TH" sz="2800" dirty="0" err="1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อุฏ</a:t>
            </a:r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ฐานสัมปทา </a:t>
            </a:r>
          </a:p>
        </p:txBody>
      </p:sp>
      <p:sp>
        <p:nvSpPr>
          <p:cNvPr id="11" name="สี่เหลี่ยมผืนผ้า: มุมมน 10">
            <a:extLst>
              <a:ext uri="{FF2B5EF4-FFF2-40B4-BE49-F238E27FC236}">
                <a16:creationId xmlns:a16="http://schemas.microsoft.com/office/drawing/2014/main" id="{381747EB-4809-76E4-79A4-9242A01A54CC}"/>
              </a:ext>
            </a:extLst>
          </p:cNvPr>
          <p:cNvSpPr/>
          <p:nvPr/>
        </p:nvSpPr>
        <p:spPr>
          <a:xfrm>
            <a:off x="6774161" y="4046602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857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ธรรมเพื่อประโยชน์ในปัจจุบัน</a:t>
            </a:r>
          </a:p>
        </p:txBody>
      </p:sp>
      <p:sp>
        <p:nvSpPr>
          <p:cNvPr id="12" name="สี่เหลี่ยมผืนผ้า: มุมมน 11">
            <a:extLst>
              <a:ext uri="{FF2B5EF4-FFF2-40B4-BE49-F238E27FC236}">
                <a16:creationId xmlns:a16="http://schemas.microsoft.com/office/drawing/2014/main" id="{ABE3B01F-8849-C6E6-1593-10013A874461}"/>
              </a:ext>
            </a:extLst>
          </p:cNvPr>
          <p:cNvSpPr/>
          <p:nvPr/>
        </p:nvSpPr>
        <p:spPr>
          <a:xfrm>
            <a:off x="6774161" y="3191785"/>
            <a:ext cx="4702600" cy="629235"/>
          </a:xfrm>
          <a:prstGeom prst="roundRect">
            <a:avLst>
              <a:gd name="adj" fmla="val 0"/>
            </a:avLst>
          </a:prstGeom>
          <a:solidFill>
            <a:srgbClr val="F1DBF0"/>
          </a:solidFill>
          <a:ln w="85725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มี </a:t>
            </a:r>
            <a:r>
              <a:rPr lang="en-US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 </a:t>
            </a:r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ประการ</a:t>
            </a: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65EF9C69-7328-6159-BB02-909C9348752E}"/>
              </a:ext>
            </a:extLst>
          </p:cNvPr>
          <p:cNvSpPr/>
          <p:nvPr/>
        </p:nvSpPr>
        <p:spPr>
          <a:xfrm>
            <a:off x="6774161" y="2345455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8572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หัวใจเศรษฐี</a:t>
            </a:r>
          </a:p>
        </p:txBody>
      </p:sp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DE3C615D-68D4-A354-87F3-BCCF3D7AEEF9}"/>
              </a:ext>
            </a:extLst>
          </p:cNvPr>
          <p:cNvSpPr/>
          <p:nvPr/>
        </p:nvSpPr>
        <p:spPr>
          <a:xfrm>
            <a:off x="6705600" y="567784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5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20" name="สี่เหลี่ยมผืนผ้า 19">
            <a:extLst>
              <a:ext uri="{FF2B5EF4-FFF2-40B4-BE49-F238E27FC236}">
                <a16:creationId xmlns:a16="http://schemas.microsoft.com/office/drawing/2014/main" id="{B7D788C2-8CE6-AF93-5186-90A25B1247D8}"/>
              </a:ext>
            </a:extLst>
          </p:cNvPr>
          <p:cNvSpPr/>
          <p:nvPr/>
        </p:nvSpPr>
        <p:spPr>
          <a:xfrm>
            <a:off x="6705600" y="4835535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4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A4BE0733-1495-3D3D-67EF-537301C73708}"/>
              </a:ext>
            </a:extLst>
          </p:cNvPr>
          <p:cNvSpPr/>
          <p:nvPr/>
        </p:nvSpPr>
        <p:spPr>
          <a:xfrm>
            <a:off x="6705600" y="3993229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20EADCAC-A29D-89C3-5ED7-09305F456CB5}"/>
              </a:ext>
            </a:extLst>
          </p:cNvPr>
          <p:cNvSpPr/>
          <p:nvPr/>
        </p:nvSpPr>
        <p:spPr>
          <a:xfrm>
            <a:off x="6705600" y="3148500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</a:t>
            </a:r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426DD443-BD00-639F-A28F-4E82D6912B74}"/>
              </a:ext>
            </a:extLst>
          </p:cNvPr>
          <p:cNvSpPr/>
          <p:nvPr/>
        </p:nvSpPr>
        <p:spPr>
          <a:xfrm>
            <a:off x="6705600" y="230377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09DB04A2-C1A4-FE49-936C-BC1A058BD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235569" cy="3264588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189AF87-19C7-41CC-441F-6041EFB47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078859" y="-49334"/>
            <a:ext cx="3235569" cy="3264588"/>
          </a:xfrm>
          <a:prstGeom prst="rect">
            <a:avLst/>
          </a:prstGeom>
        </p:spPr>
      </p:pic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2C2016A0-7324-C0C6-6D32-E52BA672F692}"/>
              </a:ext>
            </a:extLst>
          </p:cNvPr>
          <p:cNvSpPr/>
          <p:nvPr/>
        </p:nvSpPr>
        <p:spPr>
          <a:xfrm>
            <a:off x="3159369" y="128954"/>
            <a:ext cx="5873262" cy="679939"/>
          </a:xfrm>
          <a:prstGeom prst="roundRect">
            <a:avLst>
              <a:gd name="adj" fmla="val 50000"/>
            </a:avLst>
          </a:prstGeom>
          <a:solidFill>
            <a:srgbClr val="80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10. </a:t>
            </a:r>
            <a:r>
              <a:rPr lang="th-TH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นี่คือคุณสมบัติหลักธรรมใด</a:t>
            </a:r>
            <a:endParaRPr lang="en-US" sz="3200" dirty="0">
              <a:solidFill>
                <a:srgbClr val="FFFF00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84B6C70A-C7C4-1EEC-016A-8A1FFA8808F4}"/>
              </a:ext>
            </a:extLst>
          </p:cNvPr>
          <p:cNvSpPr txBox="1"/>
          <p:nvPr/>
        </p:nvSpPr>
        <p:spPr>
          <a:xfrm>
            <a:off x="6564924" y="1464755"/>
            <a:ext cx="51347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h-TH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คุณสมบัติหลักธรรม</a:t>
            </a:r>
            <a:endParaRPr lang="en-US" sz="2400"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21" name="สี่เหลี่ยมผืนผ้า: มุมมน 20">
            <a:extLst>
              <a:ext uri="{FF2B5EF4-FFF2-40B4-BE49-F238E27FC236}">
                <a16:creationId xmlns:a16="http://schemas.microsoft.com/office/drawing/2014/main" id="{EE143406-EEF3-980D-8B6F-C9B8454CE4C5}"/>
              </a:ext>
            </a:extLst>
          </p:cNvPr>
          <p:cNvSpPr/>
          <p:nvPr/>
        </p:nvSpPr>
        <p:spPr>
          <a:xfrm>
            <a:off x="1617784" y="2185293"/>
            <a:ext cx="3405274" cy="33983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174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3200" dirty="0" err="1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ทิฏฐธัมมิกัต</a:t>
            </a:r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ถะประโยชน์ 4</a:t>
            </a:r>
          </a:p>
        </p:txBody>
      </p:sp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id="{69927FBE-3EF1-6696-BB05-B659E6063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223" y="2443789"/>
            <a:ext cx="1052392" cy="1874313"/>
          </a:xfrm>
          <a:prstGeom prst="rect">
            <a:avLst/>
          </a:prstGeom>
        </p:spPr>
      </p:pic>
      <p:sp>
        <p:nvSpPr>
          <p:cNvPr id="23" name="สี่เหลี่ยมผืนผ้า 22">
            <a:extLst>
              <a:ext uri="{FF2B5EF4-FFF2-40B4-BE49-F238E27FC236}">
                <a16:creationId xmlns:a16="http://schemas.microsoft.com/office/drawing/2014/main" id="{60310A49-DD5D-EEC3-735A-0AC630EBBC16}"/>
              </a:ext>
            </a:extLst>
          </p:cNvPr>
          <p:cNvSpPr/>
          <p:nvPr/>
        </p:nvSpPr>
        <p:spPr>
          <a:xfrm>
            <a:off x="1449237" y="1862407"/>
            <a:ext cx="3786997" cy="4141577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9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?</a:t>
            </a:r>
            <a:endParaRPr lang="th-TH" sz="199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หลักธรรม</a:t>
            </a:r>
            <a:endParaRPr lang="en-US" sz="54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5" name="รูปภาพ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89FCE26-C8FF-9A81-04A5-ED8B9B5F92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444" y="6157138"/>
            <a:ext cx="1511480" cy="641029"/>
          </a:xfrm>
          <a:prstGeom prst="rect">
            <a:avLst/>
          </a:prstGeom>
        </p:spPr>
      </p:pic>
      <p:pic>
        <p:nvPicPr>
          <p:cNvPr id="6" name="รูปภาพ 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59754B1-A479-4B29-4E99-AD3A4D65E3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1037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4" grpId="0" animBg="1"/>
      <p:bldP spid="15" grpId="0" animBg="1"/>
      <p:bldP spid="16" grpId="0" animBg="1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สี่เหลี่ยมผืนผ้า: มุมมน 1">
            <a:extLst>
              <a:ext uri="{FF2B5EF4-FFF2-40B4-BE49-F238E27FC236}">
                <a16:creationId xmlns:a16="http://schemas.microsoft.com/office/drawing/2014/main" id="{B0039E1A-50ED-F46F-664C-EEC84EF38050}"/>
              </a:ext>
            </a:extLst>
          </p:cNvPr>
          <p:cNvSpPr/>
          <p:nvPr/>
        </p:nvSpPr>
        <p:spPr>
          <a:xfrm>
            <a:off x="289932" y="412594"/>
            <a:ext cx="11574966" cy="6188927"/>
          </a:xfrm>
          <a:prstGeom prst="roundRect">
            <a:avLst>
              <a:gd name="adj" fmla="val 5191"/>
            </a:avLst>
          </a:prstGeom>
          <a:solidFill>
            <a:schemeClr val="bg1">
              <a:lumMod val="95000"/>
              <a:alpha val="89000"/>
            </a:schemeClr>
          </a:solidFill>
          <a:ln w="1270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สี่เหลี่ยมผืนผ้า: มุมมน 2">
            <a:extLst>
              <a:ext uri="{FF2B5EF4-FFF2-40B4-BE49-F238E27FC236}">
                <a16:creationId xmlns:a16="http://schemas.microsoft.com/office/drawing/2014/main" id="{E09D9C4E-B4C6-EEFB-E070-F589F937602C}"/>
              </a:ext>
            </a:extLst>
          </p:cNvPr>
          <p:cNvSpPr/>
          <p:nvPr/>
        </p:nvSpPr>
        <p:spPr>
          <a:xfrm>
            <a:off x="3002931" y="74261"/>
            <a:ext cx="6148968" cy="735980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วิธีเล่นเกม</a:t>
            </a:r>
            <a:endParaRPr lang="en-US" sz="36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38C11174-0A26-AD61-A1D6-7D3ED46C7258}"/>
              </a:ext>
            </a:extLst>
          </p:cNvPr>
          <p:cNvSpPr txBox="1"/>
          <p:nvPr/>
        </p:nvSpPr>
        <p:spPr>
          <a:xfrm>
            <a:off x="476837" y="1021506"/>
            <a:ext cx="11574966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1. 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แบ่งกลุ่มนักเรียนออกเป็น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 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กลุ่ม</a:t>
            </a:r>
          </a:p>
          <a:p>
            <a:endParaRPr lang="th-TH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2.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สลับกันเล่นเกมคุณสมบัติ</a:t>
            </a:r>
          </a:p>
          <a:p>
            <a:endParaRPr lang="th-TH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3. 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เลือกคุณสมบัติที่ต้องการตามหมายเลข ครูกดคลิกที่หมายเลข</a:t>
            </a:r>
          </a:p>
          <a:p>
            <a:r>
              <a:rPr lang="th-TH" sz="2800" dirty="0">
                <a:solidFill>
                  <a:srgbClr val="8000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เงื่อนไขของคะแนน</a:t>
            </a:r>
          </a:p>
          <a:p>
            <a:r>
              <a:rPr lang="th-TH" sz="28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           </a:t>
            </a:r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เปิด </a:t>
            </a:r>
            <a:r>
              <a:rPr lang="en-US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 </a:t>
            </a:r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 ตอบถูกได้ </a:t>
            </a:r>
            <a:r>
              <a:rPr lang="en-US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5 </a:t>
            </a:r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คะแนน</a:t>
            </a:r>
          </a:p>
          <a:p>
            <a:r>
              <a:rPr kumimoji="0" lang="th-TH" sz="24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              เปิด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2 </a:t>
            </a:r>
            <a:r>
              <a:rPr kumimoji="0" lang="th-TH" sz="24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คุณสมบัติ ตอบถูกได้ </a:t>
            </a:r>
            <a:r>
              <a:rPr lang="en-US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 </a:t>
            </a:r>
            <a:r>
              <a:rPr kumimoji="0" lang="th-TH" sz="24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คะแนน</a:t>
            </a:r>
          </a:p>
          <a:p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             เปิด </a:t>
            </a:r>
            <a:r>
              <a:rPr lang="en-US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คุณสมบัติ ตอบถูกได้ </a:t>
            </a:r>
            <a:r>
              <a:rPr lang="en-US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คะแนน</a:t>
            </a:r>
          </a:p>
          <a:p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             เปิด </a:t>
            </a:r>
            <a:r>
              <a:rPr lang="en-US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</a:t>
            </a:r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คุณสมบัติ ตอบถูกได้ </a:t>
            </a:r>
            <a:r>
              <a:rPr lang="en-US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</a:t>
            </a:r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คะแนน</a:t>
            </a:r>
          </a:p>
          <a:p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             เปิด </a:t>
            </a:r>
            <a:r>
              <a:rPr lang="en-US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5</a:t>
            </a:r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คุณสมบัติ ตอบถูกได้ </a:t>
            </a:r>
            <a:r>
              <a:rPr lang="en-US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</a:t>
            </a:r>
            <a:r>
              <a:rPr lang="th-TH" sz="2400" dirty="0">
                <a:solidFill>
                  <a:srgbClr val="00206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คะแนน</a:t>
            </a:r>
          </a:p>
          <a:p>
            <a:endParaRPr lang="th-TH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.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กลุ่มที่ได้คะแนนสูงสุดคือผู้ชนะ</a:t>
            </a:r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9FA1E64C-4C57-CF13-FF14-45A7108B8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121" y="1148574"/>
            <a:ext cx="2493034" cy="441029"/>
          </a:xfrm>
          <a:prstGeom prst="rect">
            <a:avLst/>
          </a:prstGeom>
        </p:spPr>
      </p:pic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4DFBC913-13C3-148A-5E66-553494F8A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5578" y="398632"/>
            <a:ext cx="1725290" cy="1660544"/>
          </a:xfrm>
          <a:prstGeom prst="rect">
            <a:avLst/>
          </a:prstGeom>
        </p:spPr>
      </p:pic>
      <p:pic>
        <p:nvPicPr>
          <p:cNvPr id="1026" name="Picture 2" descr="เคอร์เซอร์, นิ้ว, มือ, เชื่อมโยงหลายมิติ">
            <a:extLst>
              <a:ext uri="{FF2B5EF4-FFF2-40B4-BE49-F238E27FC236}">
                <a16:creationId xmlns:a16="http://schemas.microsoft.com/office/drawing/2014/main" id="{BE952A96-58B8-EE4E-A95F-CA978BFB9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2121" y="1369088"/>
            <a:ext cx="498475" cy="645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เคอร์เซอร์, นิ้ว, มือ, เชื่อมโยงหลายมิติ">
            <a:extLst>
              <a:ext uri="{FF2B5EF4-FFF2-40B4-BE49-F238E27FC236}">
                <a16:creationId xmlns:a16="http://schemas.microsoft.com/office/drawing/2014/main" id="{6629ECEC-092D-B71E-2390-30A55E89A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9748" y="1266752"/>
            <a:ext cx="498475" cy="645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6A0447FC-7633-AF2A-9058-D3AB2587F816}"/>
              </a:ext>
            </a:extLst>
          </p:cNvPr>
          <p:cNvSpPr txBox="1"/>
          <p:nvPr/>
        </p:nvSpPr>
        <p:spPr>
          <a:xfrm>
            <a:off x="6613585" y="2050637"/>
            <a:ext cx="2625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solidFill>
                  <a:srgbClr val="FF00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คุณสมบัติที่นักเรียนเลือก</a:t>
            </a:r>
            <a:endParaRPr lang="en-US" dirty="0">
              <a:solidFill>
                <a:srgbClr val="FF0000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BA084BBE-2098-4FC6-5335-97FC51880E9B}"/>
              </a:ext>
            </a:extLst>
          </p:cNvPr>
          <p:cNvSpPr txBox="1"/>
          <p:nvPr/>
        </p:nvSpPr>
        <p:spPr>
          <a:xfrm>
            <a:off x="9366573" y="1879140"/>
            <a:ext cx="20248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กดเฉลย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เมื่อยืนยันคำตอบ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Social study by krujame" panose="02000503000000000000" pitchFamily="2" charset="-34"/>
              <a:ea typeface="+mn-ea"/>
              <a:cs typeface="Social study by krujame" panose="02000503000000000000" pitchFamily="2" charset="-34"/>
            </a:endParaRP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43738280-B4E6-C695-97DD-4621C431D263}"/>
              </a:ext>
            </a:extLst>
          </p:cNvPr>
          <p:cNvSpPr/>
          <p:nvPr/>
        </p:nvSpPr>
        <p:spPr>
          <a:xfrm>
            <a:off x="7683964" y="3152588"/>
            <a:ext cx="3806904" cy="3705412"/>
          </a:xfrm>
          <a:custGeom>
            <a:avLst/>
            <a:gdLst/>
            <a:ahLst/>
            <a:cxnLst/>
            <a:rect l="l" t="t" r="r" b="b"/>
            <a:pathLst>
              <a:path w="2916364" h="4114800">
                <a:moveTo>
                  <a:pt x="0" y="0"/>
                </a:moveTo>
                <a:lnTo>
                  <a:pt x="2916364" y="0"/>
                </a:lnTo>
                <a:lnTo>
                  <a:pt x="29163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b="-38906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5" name="รูปภาพ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33C6F50-2D56-7D3A-FC41-F329228531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84155" y="6166086"/>
            <a:ext cx="1511480" cy="641029"/>
          </a:xfrm>
          <a:prstGeom prst="rect">
            <a:avLst/>
          </a:prstGeom>
        </p:spPr>
      </p:pic>
      <p:pic>
        <p:nvPicPr>
          <p:cNvPr id="6" name="รูปภาพ 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ED519EF-5D82-1B18-75C9-A5BD34E7AB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82510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สี่เหลี่ยมผืนผ้า: มุมมน 11">
            <a:extLst>
              <a:ext uri="{FF2B5EF4-FFF2-40B4-BE49-F238E27FC236}">
                <a16:creationId xmlns:a16="http://schemas.microsoft.com/office/drawing/2014/main" id="{ABE3B01F-8849-C6E6-1593-10013A874461}"/>
              </a:ext>
            </a:extLst>
          </p:cNvPr>
          <p:cNvSpPr/>
          <p:nvPr/>
        </p:nvSpPr>
        <p:spPr>
          <a:xfrm>
            <a:off x="6774161" y="3191785"/>
            <a:ext cx="4702600" cy="629235"/>
          </a:xfrm>
          <a:prstGeom prst="roundRect">
            <a:avLst>
              <a:gd name="adj" fmla="val 0"/>
            </a:avLst>
          </a:prstGeom>
          <a:solidFill>
            <a:srgbClr val="F1DBF0"/>
          </a:solidFill>
          <a:ln w="85725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มี </a:t>
            </a:r>
            <a:r>
              <a:rPr lang="en-US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5 </a:t>
            </a:r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ประการ</a:t>
            </a:r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20EADCAC-A29D-89C3-5ED7-09305F456CB5}"/>
              </a:ext>
            </a:extLst>
          </p:cNvPr>
          <p:cNvSpPr/>
          <p:nvPr/>
        </p:nvSpPr>
        <p:spPr>
          <a:xfrm>
            <a:off x="6705600" y="3148500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</a:t>
            </a:r>
          </a:p>
        </p:txBody>
      </p:sp>
      <p:sp>
        <p:nvSpPr>
          <p:cNvPr id="17" name="สี่เหลี่ยมผืนผ้า: มุมมน 16">
            <a:extLst>
              <a:ext uri="{FF2B5EF4-FFF2-40B4-BE49-F238E27FC236}">
                <a16:creationId xmlns:a16="http://schemas.microsoft.com/office/drawing/2014/main" id="{8B7338E5-7CC7-1428-DBEF-99A2A20B8799}"/>
              </a:ext>
            </a:extLst>
          </p:cNvPr>
          <p:cNvSpPr/>
          <p:nvPr/>
        </p:nvSpPr>
        <p:spPr>
          <a:xfrm>
            <a:off x="6774161" y="5731213"/>
            <a:ext cx="4702600" cy="62923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857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สอดคล้องกับเรื่องของทุกข์</a:t>
            </a:r>
          </a:p>
        </p:txBody>
      </p:sp>
      <p:sp>
        <p:nvSpPr>
          <p:cNvPr id="18" name="สี่เหลี่ยมผืนผ้า: มุมมน 17">
            <a:extLst>
              <a:ext uri="{FF2B5EF4-FFF2-40B4-BE49-F238E27FC236}">
                <a16:creationId xmlns:a16="http://schemas.microsoft.com/office/drawing/2014/main" id="{7AD5245C-4BFD-7A72-12CB-7EA2B15DCE1E}"/>
              </a:ext>
            </a:extLst>
          </p:cNvPr>
          <p:cNvSpPr/>
          <p:nvPr/>
        </p:nvSpPr>
        <p:spPr>
          <a:xfrm>
            <a:off x="6774161" y="4888907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857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องค์ประกอบของสิ่งมีชีวิต</a:t>
            </a:r>
          </a:p>
        </p:txBody>
      </p:sp>
      <p:sp>
        <p:nvSpPr>
          <p:cNvPr id="11" name="สี่เหลี่ยมผืนผ้า: มุมมน 10">
            <a:extLst>
              <a:ext uri="{FF2B5EF4-FFF2-40B4-BE49-F238E27FC236}">
                <a16:creationId xmlns:a16="http://schemas.microsoft.com/office/drawing/2014/main" id="{381747EB-4809-76E4-79A4-9242A01A54CC}"/>
              </a:ext>
            </a:extLst>
          </p:cNvPr>
          <p:cNvSpPr/>
          <p:nvPr/>
        </p:nvSpPr>
        <p:spPr>
          <a:xfrm>
            <a:off x="6774161" y="4046602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857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การเกิดขึ้น ตั้งอยู่ และดับไป</a:t>
            </a: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65EF9C69-7328-6159-BB02-909C9348752E}"/>
              </a:ext>
            </a:extLst>
          </p:cNvPr>
          <p:cNvSpPr/>
          <p:nvPr/>
        </p:nvSpPr>
        <p:spPr>
          <a:xfrm>
            <a:off x="6774161" y="2345455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8572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รูป เวทนา สัญญา สังขาร วิญญาณ</a:t>
            </a:r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426DD443-BD00-639F-A28F-4E82D6912B74}"/>
              </a:ext>
            </a:extLst>
          </p:cNvPr>
          <p:cNvSpPr/>
          <p:nvPr/>
        </p:nvSpPr>
        <p:spPr>
          <a:xfrm>
            <a:off x="6705600" y="230377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B1774826-0407-26F8-1B23-FB425EE4C362}"/>
              </a:ext>
            </a:extLst>
          </p:cNvPr>
          <p:cNvSpPr/>
          <p:nvPr/>
        </p:nvSpPr>
        <p:spPr>
          <a:xfrm>
            <a:off x="140676" y="1053515"/>
            <a:ext cx="6424248" cy="5546577"/>
          </a:xfrm>
          <a:custGeom>
            <a:avLst/>
            <a:gdLst/>
            <a:ahLst/>
            <a:cxnLst/>
            <a:rect l="l" t="t" r="r" b="b"/>
            <a:pathLst>
              <a:path w="6103730" h="3547793">
                <a:moveTo>
                  <a:pt x="0" y="0"/>
                </a:moveTo>
                <a:lnTo>
                  <a:pt x="6103730" y="0"/>
                </a:lnTo>
                <a:lnTo>
                  <a:pt x="6103730" y="3547793"/>
                </a:lnTo>
                <a:lnTo>
                  <a:pt x="0" y="3547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A4BE0733-1495-3D3D-67EF-537301C73708}"/>
              </a:ext>
            </a:extLst>
          </p:cNvPr>
          <p:cNvSpPr/>
          <p:nvPr/>
        </p:nvSpPr>
        <p:spPr>
          <a:xfrm>
            <a:off x="6705600" y="3993229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</a:p>
        </p:txBody>
      </p:sp>
      <p:sp>
        <p:nvSpPr>
          <p:cNvPr id="20" name="สี่เหลี่ยมผืนผ้า 19">
            <a:extLst>
              <a:ext uri="{FF2B5EF4-FFF2-40B4-BE49-F238E27FC236}">
                <a16:creationId xmlns:a16="http://schemas.microsoft.com/office/drawing/2014/main" id="{B7D788C2-8CE6-AF93-5186-90A25B1247D8}"/>
              </a:ext>
            </a:extLst>
          </p:cNvPr>
          <p:cNvSpPr/>
          <p:nvPr/>
        </p:nvSpPr>
        <p:spPr>
          <a:xfrm>
            <a:off x="6705600" y="4835535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4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DE3C615D-68D4-A354-87F3-BCCF3D7AEEF9}"/>
              </a:ext>
            </a:extLst>
          </p:cNvPr>
          <p:cNvSpPr/>
          <p:nvPr/>
        </p:nvSpPr>
        <p:spPr>
          <a:xfrm>
            <a:off x="6705600" y="567784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5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09DB04A2-C1A4-FE49-936C-BC1A058BD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235569" cy="3264588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189AF87-19C7-41CC-441F-6041EFB47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078859" y="-49334"/>
            <a:ext cx="3235569" cy="3264588"/>
          </a:xfrm>
          <a:prstGeom prst="rect">
            <a:avLst/>
          </a:prstGeom>
        </p:spPr>
      </p:pic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2C2016A0-7324-C0C6-6D32-E52BA672F692}"/>
              </a:ext>
            </a:extLst>
          </p:cNvPr>
          <p:cNvSpPr/>
          <p:nvPr/>
        </p:nvSpPr>
        <p:spPr>
          <a:xfrm>
            <a:off x="3159369" y="128954"/>
            <a:ext cx="5873262" cy="679939"/>
          </a:xfrm>
          <a:prstGeom prst="roundRect">
            <a:avLst>
              <a:gd name="adj" fmla="val 50000"/>
            </a:avLst>
          </a:prstGeom>
          <a:solidFill>
            <a:srgbClr val="80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1. </a:t>
            </a:r>
            <a:r>
              <a:rPr lang="th-TH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นี่คือคุณสมบัติหลักธรรมใด</a:t>
            </a:r>
            <a:endParaRPr lang="en-US" sz="3200" dirty="0">
              <a:solidFill>
                <a:srgbClr val="FFFF00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84B6C70A-C7C4-1EEC-016A-8A1FFA8808F4}"/>
              </a:ext>
            </a:extLst>
          </p:cNvPr>
          <p:cNvSpPr txBox="1"/>
          <p:nvPr/>
        </p:nvSpPr>
        <p:spPr>
          <a:xfrm>
            <a:off x="6564924" y="1464755"/>
            <a:ext cx="51347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h-TH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คุณสมบัติหลักธรรม</a:t>
            </a:r>
            <a:endParaRPr lang="en-US" sz="2400"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21" name="สี่เหลี่ยมผืนผ้า: มุมมน 20">
            <a:extLst>
              <a:ext uri="{FF2B5EF4-FFF2-40B4-BE49-F238E27FC236}">
                <a16:creationId xmlns:a16="http://schemas.microsoft.com/office/drawing/2014/main" id="{EE143406-EEF3-980D-8B6F-C9B8454CE4C5}"/>
              </a:ext>
            </a:extLst>
          </p:cNvPr>
          <p:cNvSpPr/>
          <p:nvPr/>
        </p:nvSpPr>
        <p:spPr>
          <a:xfrm>
            <a:off x="1617784" y="2185293"/>
            <a:ext cx="3405274" cy="33983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174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ขันธ์ </a:t>
            </a:r>
            <a:r>
              <a:rPr lang="en-US" sz="5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5</a:t>
            </a:r>
            <a:endParaRPr lang="th-TH" sz="54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id="{69927FBE-3EF1-6696-BB05-B659E6063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223" y="2443789"/>
            <a:ext cx="1052392" cy="1874313"/>
          </a:xfrm>
          <a:prstGeom prst="rect">
            <a:avLst/>
          </a:prstGeom>
        </p:spPr>
      </p:pic>
      <p:sp>
        <p:nvSpPr>
          <p:cNvPr id="23" name="สี่เหลี่ยมผืนผ้า 22">
            <a:extLst>
              <a:ext uri="{FF2B5EF4-FFF2-40B4-BE49-F238E27FC236}">
                <a16:creationId xmlns:a16="http://schemas.microsoft.com/office/drawing/2014/main" id="{60310A49-DD5D-EEC3-735A-0AC630EBBC16}"/>
              </a:ext>
            </a:extLst>
          </p:cNvPr>
          <p:cNvSpPr/>
          <p:nvPr/>
        </p:nvSpPr>
        <p:spPr>
          <a:xfrm>
            <a:off x="1449237" y="1862407"/>
            <a:ext cx="3786997" cy="4141577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9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?</a:t>
            </a:r>
            <a:endParaRPr lang="th-TH" sz="199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หลักธรรม</a:t>
            </a:r>
            <a:endParaRPr lang="en-US" sz="54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2" name="รูปภาพ 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26DC869-AFDD-6836-09BA-417EE60664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444" y="6157138"/>
            <a:ext cx="1511480" cy="641029"/>
          </a:xfrm>
          <a:prstGeom prst="rect">
            <a:avLst/>
          </a:prstGeom>
        </p:spPr>
      </p:pic>
      <p:pic>
        <p:nvPicPr>
          <p:cNvPr id="5" name="รูปภาพ 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23FD6AF-87F5-3EF5-563D-9C75B7133A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5057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4" grpId="0" animBg="1"/>
      <p:bldP spid="20" grpId="0" animBg="1"/>
      <p:bldP spid="19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">
            <a:extLst>
              <a:ext uri="{FF2B5EF4-FFF2-40B4-BE49-F238E27FC236}">
                <a16:creationId xmlns:a16="http://schemas.microsoft.com/office/drawing/2014/main" id="{3A22E5C8-72A3-BC1C-CB71-911A1FF5260A}"/>
              </a:ext>
            </a:extLst>
          </p:cNvPr>
          <p:cNvSpPr/>
          <p:nvPr/>
        </p:nvSpPr>
        <p:spPr>
          <a:xfrm>
            <a:off x="140676" y="1053515"/>
            <a:ext cx="6424248" cy="5546577"/>
          </a:xfrm>
          <a:custGeom>
            <a:avLst/>
            <a:gdLst/>
            <a:ahLst/>
            <a:cxnLst/>
            <a:rect l="l" t="t" r="r" b="b"/>
            <a:pathLst>
              <a:path w="6103730" h="3547793">
                <a:moveTo>
                  <a:pt x="0" y="0"/>
                </a:moveTo>
                <a:lnTo>
                  <a:pt x="6103730" y="0"/>
                </a:lnTo>
                <a:lnTo>
                  <a:pt x="6103730" y="3547793"/>
                </a:lnTo>
                <a:lnTo>
                  <a:pt x="0" y="3547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สี่เหลี่ยมผืนผ้า: มุมมน 16">
            <a:extLst>
              <a:ext uri="{FF2B5EF4-FFF2-40B4-BE49-F238E27FC236}">
                <a16:creationId xmlns:a16="http://schemas.microsoft.com/office/drawing/2014/main" id="{8B7338E5-7CC7-1428-DBEF-99A2A20B8799}"/>
              </a:ext>
            </a:extLst>
          </p:cNvPr>
          <p:cNvSpPr/>
          <p:nvPr/>
        </p:nvSpPr>
        <p:spPr>
          <a:xfrm>
            <a:off x="6774161" y="5731213"/>
            <a:ext cx="4702600" cy="62923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857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มี </a:t>
            </a:r>
            <a:r>
              <a:rPr lang="en-US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 </a:t>
            </a:r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ประการ</a:t>
            </a:r>
          </a:p>
        </p:txBody>
      </p:sp>
      <p:sp>
        <p:nvSpPr>
          <p:cNvPr id="18" name="สี่เหลี่ยมผืนผ้า: มุมมน 17">
            <a:extLst>
              <a:ext uri="{FF2B5EF4-FFF2-40B4-BE49-F238E27FC236}">
                <a16:creationId xmlns:a16="http://schemas.microsoft.com/office/drawing/2014/main" id="{7AD5245C-4BFD-7A72-12CB-7EA2B15DCE1E}"/>
              </a:ext>
            </a:extLst>
          </p:cNvPr>
          <p:cNvSpPr/>
          <p:nvPr/>
        </p:nvSpPr>
        <p:spPr>
          <a:xfrm>
            <a:off x="6774161" y="4888907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857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สมานัตตตา</a:t>
            </a:r>
          </a:p>
        </p:txBody>
      </p:sp>
      <p:sp>
        <p:nvSpPr>
          <p:cNvPr id="11" name="สี่เหลี่ยมผืนผ้า: มุมมน 10">
            <a:extLst>
              <a:ext uri="{FF2B5EF4-FFF2-40B4-BE49-F238E27FC236}">
                <a16:creationId xmlns:a16="http://schemas.microsoft.com/office/drawing/2014/main" id="{381747EB-4809-76E4-79A4-9242A01A54CC}"/>
              </a:ext>
            </a:extLst>
          </p:cNvPr>
          <p:cNvSpPr/>
          <p:nvPr/>
        </p:nvSpPr>
        <p:spPr>
          <a:xfrm>
            <a:off x="6774161" y="4046602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857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ทาน </a:t>
            </a:r>
          </a:p>
        </p:txBody>
      </p:sp>
      <p:sp>
        <p:nvSpPr>
          <p:cNvPr id="12" name="สี่เหลี่ยมผืนผ้า: มุมมน 11">
            <a:extLst>
              <a:ext uri="{FF2B5EF4-FFF2-40B4-BE49-F238E27FC236}">
                <a16:creationId xmlns:a16="http://schemas.microsoft.com/office/drawing/2014/main" id="{ABE3B01F-8849-C6E6-1593-10013A874461}"/>
              </a:ext>
            </a:extLst>
          </p:cNvPr>
          <p:cNvSpPr/>
          <p:nvPr/>
        </p:nvSpPr>
        <p:spPr>
          <a:xfrm>
            <a:off x="6774161" y="3191785"/>
            <a:ext cx="4702600" cy="629235"/>
          </a:xfrm>
          <a:prstGeom prst="roundRect">
            <a:avLst>
              <a:gd name="adj" fmla="val 0"/>
            </a:avLst>
          </a:prstGeom>
          <a:solidFill>
            <a:srgbClr val="F1DBF0"/>
          </a:solidFill>
          <a:ln w="85725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ธรรมที่เป็นที่ตั้งแห่งการสงเคราะห์กัน</a:t>
            </a: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65EF9C69-7328-6159-BB02-909C9348752E}"/>
              </a:ext>
            </a:extLst>
          </p:cNvPr>
          <p:cNvSpPr/>
          <p:nvPr/>
        </p:nvSpPr>
        <p:spPr>
          <a:xfrm>
            <a:off x="6774161" y="2345455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8572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หลักการครองใจคน</a:t>
            </a:r>
          </a:p>
        </p:txBody>
      </p:sp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DE3C615D-68D4-A354-87F3-BCCF3D7AEEF9}"/>
              </a:ext>
            </a:extLst>
          </p:cNvPr>
          <p:cNvSpPr/>
          <p:nvPr/>
        </p:nvSpPr>
        <p:spPr>
          <a:xfrm>
            <a:off x="6705600" y="567784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5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20" name="สี่เหลี่ยมผืนผ้า 19">
            <a:extLst>
              <a:ext uri="{FF2B5EF4-FFF2-40B4-BE49-F238E27FC236}">
                <a16:creationId xmlns:a16="http://schemas.microsoft.com/office/drawing/2014/main" id="{B7D788C2-8CE6-AF93-5186-90A25B1247D8}"/>
              </a:ext>
            </a:extLst>
          </p:cNvPr>
          <p:cNvSpPr/>
          <p:nvPr/>
        </p:nvSpPr>
        <p:spPr>
          <a:xfrm>
            <a:off x="6705600" y="4835535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4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A4BE0733-1495-3D3D-67EF-537301C73708}"/>
              </a:ext>
            </a:extLst>
          </p:cNvPr>
          <p:cNvSpPr/>
          <p:nvPr/>
        </p:nvSpPr>
        <p:spPr>
          <a:xfrm>
            <a:off x="6705600" y="3993229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20EADCAC-A29D-89C3-5ED7-09305F456CB5}"/>
              </a:ext>
            </a:extLst>
          </p:cNvPr>
          <p:cNvSpPr/>
          <p:nvPr/>
        </p:nvSpPr>
        <p:spPr>
          <a:xfrm>
            <a:off x="6705600" y="3148500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</a:t>
            </a:r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426DD443-BD00-639F-A28F-4E82D6912B74}"/>
              </a:ext>
            </a:extLst>
          </p:cNvPr>
          <p:cNvSpPr/>
          <p:nvPr/>
        </p:nvSpPr>
        <p:spPr>
          <a:xfrm>
            <a:off x="6705600" y="230377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09DB04A2-C1A4-FE49-936C-BC1A058BD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235569" cy="3264588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189AF87-19C7-41CC-441F-6041EFB47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078859" y="-49334"/>
            <a:ext cx="3235569" cy="3264588"/>
          </a:xfrm>
          <a:prstGeom prst="rect">
            <a:avLst/>
          </a:prstGeom>
        </p:spPr>
      </p:pic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2C2016A0-7324-C0C6-6D32-E52BA672F692}"/>
              </a:ext>
            </a:extLst>
          </p:cNvPr>
          <p:cNvSpPr/>
          <p:nvPr/>
        </p:nvSpPr>
        <p:spPr>
          <a:xfrm>
            <a:off x="3159369" y="128954"/>
            <a:ext cx="5873262" cy="679939"/>
          </a:xfrm>
          <a:prstGeom prst="roundRect">
            <a:avLst>
              <a:gd name="adj" fmla="val 50000"/>
            </a:avLst>
          </a:prstGeom>
          <a:solidFill>
            <a:srgbClr val="80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2. </a:t>
            </a:r>
            <a:r>
              <a:rPr lang="th-TH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นี่คือคุณสมบัติหลักธรรมใด</a:t>
            </a:r>
            <a:endParaRPr lang="en-US" sz="3200" dirty="0">
              <a:solidFill>
                <a:srgbClr val="FFFF00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84B6C70A-C7C4-1EEC-016A-8A1FFA8808F4}"/>
              </a:ext>
            </a:extLst>
          </p:cNvPr>
          <p:cNvSpPr txBox="1"/>
          <p:nvPr/>
        </p:nvSpPr>
        <p:spPr>
          <a:xfrm>
            <a:off x="6564924" y="1464755"/>
            <a:ext cx="51347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h-TH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คุณสมบัติหลักธรรม</a:t>
            </a:r>
            <a:endParaRPr lang="en-US" sz="2400"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21" name="สี่เหลี่ยมผืนผ้า: มุมมน 20">
            <a:extLst>
              <a:ext uri="{FF2B5EF4-FFF2-40B4-BE49-F238E27FC236}">
                <a16:creationId xmlns:a16="http://schemas.microsoft.com/office/drawing/2014/main" id="{EE143406-EEF3-980D-8B6F-C9B8454CE4C5}"/>
              </a:ext>
            </a:extLst>
          </p:cNvPr>
          <p:cNvSpPr/>
          <p:nvPr/>
        </p:nvSpPr>
        <p:spPr>
          <a:xfrm>
            <a:off x="1617784" y="2185293"/>
            <a:ext cx="3405274" cy="33983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174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4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สังคหวัตถุ 4</a:t>
            </a:r>
          </a:p>
        </p:txBody>
      </p:sp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id="{69927FBE-3EF1-6696-BB05-B659E6063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223" y="2443789"/>
            <a:ext cx="1052392" cy="1874313"/>
          </a:xfrm>
          <a:prstGeom prst="rect">
            <a:avLst/>
          </a:prstGeom>
        </p:spPr>
      </p:pic>
      <p:sp>
        <p:nvSpPr>
          <p:cNvPr id="23" name="สี่เหลี่ยมผืนผ้า 22">
            <a:extLst>
              <a:ext uri="{FF2B5EF4-FFF2-40B4-BE49-F238E27FC236}">
                <a16:creationId xmlns:a16="http://schemas.microsoft.com/office/drawing/2014/main" id="{60310A49-DD5D-EEC3-735A-0AC630EBBC16}"/>
              </a:ext>
            </a:extLst>
          </p:cNvPr>
          <p:cNvSpPr/>
          <p:nvPr/>
        </p:nvSpPr>
        <p:spPr>
          <a:xfrm>
            <a:off x="1449237" y="1862407"/>
            <a:ext cx="3786997" cy="4141577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9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?</a:t>
            </a:r>
            <a:endParaRPr lang="th-TH" sz="199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หลักธรรม</a:t>
            </a:r>
            <a:endParaRPr lang="en-US" sz="54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5" name="รูปภาพ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BFAC0EC-F577-DB58-77D7-C5EEDAD095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444" y="6157138"/>
            <a:ext cx="1511480" cy="641029"/>
          </a:xfrm>
          <a:prstGeom prst="rect">
            <a:avLst/>
          </a:prstGeom>
        </p:spPr>
      </p:pic>
      <p:pic>
        <p:nvPicPr>
          <p:cNvPr id="6" name="รูปภาพ 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95EDD252-090C-8F58-3D91-99C5A02DD4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387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4" grpId="0" animBg="1"/>
      <p:bldP spid="15" grpId="0" animBg="1"/>
      <p:bldP spid="16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">
            <a:extLst>
              <a:ext uri="{FF2B5EF4-FFF2-40B4-BE49-F238E27FC236}">
                <a16:creationId xmlns:a16="http://schemas.microsoft.com/office/drawing/2014/main" id="{AD59EBF1-22AB-F95A-B836-DD1ED0D1D0EB}"/>
              </a:ext>
            </a:extLst>
          </p:cNvPr>
          <p:cNvSpPr/>
          <p:nvPr/>
        </p:nvSpPr>
        <p:spPr>
          <a:xfrm>
            <a:off x="140676" y="1053515"/>
            <a:ext cx="6424248" cy="5546577"/>
          </a:xfrm>
          <a:custGeom>
            <a:avLst/>
            <a:gdLst/>
            <a:ahLst/>
            <a:cxnLst/>
            <a:rect l="l" t="t" r="r" b="b"/>
            <a:pathLst>
              <a:path w="6103730" h="3547793">
                <a:moveTo>
                  <a:pt x="0" y="0"/>
                </a:moveTo>
                <a:lnTo>
                  <a:pt x="6103730" y="0"/>
                </a:lnTo>
                <a:lnTo>
                  <a:pt x="6103730" y="3547793"/>
                </a:lnTo>
                <a:lnTo>
                  <a:pt x="0" y="3547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สี่เหลี่ยมผืนผ้า: มุมมน 16">
            <a:extLst>
              <a:ext uri="{FF2B5EF4-FFF2-40B4-BE49-F238E27FC236}">
                <a16:creationId xmlns:a16="http://schemas.microsoft.com/office/drawing/2014/main" id="{8B7338E5-7CC7-1428-DBEF-99A2A20B8799}"/>
              </a:ext>
            </a:extLst>
          </p:cNvPr>
          <p:cNvSpPr/>
          <p:nvPr/>
        </p:nvSpPr>
        <p:spPr>
          <a:xfrm>
            <a:off x="6774161" y="5731213"/>
            <a:ext cx="4702600" cy="62923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857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สอดคล้องกับเรื่องของทุกข์</a:t>
            </a:r>
          </a:p>
        </p:txBody>
      </p:sp>
      <p:sp>
        <p:nvSpPr>
          <p:cNvPr id="18" name="สี่เหลี่ยมผืนผ้า: มุมมน 17">
            <a:extLst>
              <a:ext uri="{FF2B5EF4-FFF2-40B4-BE49-F238E27FC236}">
                <a16:creationId xmlns:a16="http://schemas.microsoft.com/office/drawing/2014/main" id="{7AD5245C-4BFD-7A72-12CB-7EA2B15DCE1E}"/>
              </a:ext>
            </a:extLst>
          </p:cNvPr>
          <p:cNvSpPr/>
          <p:nvPr/>
        </p:nvSpPr>
        <p:spPr>
          <a:xfrm>
            <a:off x="6774161" y="4888907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857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ข้อที่ </a:t>
            </a:r>
            <a:r>
              <a:rPr lang="en-US" sz="20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 </a:t>
            </a:r>
            <a:r>
              <a:rPr lang="th-TH" sz="20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เชื่อความตรัสรู้ของพระพุทธเจ้า</a:t>
            </a:r>
          </a:p>
        </p:txBody>
      </p:sp>
      <p:sp>
        <p:nvSpPr>
          <p:cNvPr id="11" name="สี่เหลี่ยมผืนผ้า: มุมมน 10">
            <a:extLst>
              <a:ext uri="{FF2B5EF4-FFF2-40B4-BE49-F238E27FC236}">
                <a16:creationId xmlns:a16="http://schemas.microsoft.com/office/drawing/2014/main" id="{381747EB-4809-76E4-79A4-9242A01A54CC}"/>
              </a:ext>
            </a:extLst>
          </p:cNvPr>
          <p:cNvSpPr/>
          <p:nvPr/>
        </p:nvSpPr>
        <p:spPr>
          <a:xfrm>
            <a:off x="6774161" y="4046602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857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ข้อที่ 1</a:t>
            </a:r>
            <a:r>
              <a:rPr lang="en-US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r>
              <a:rPr lang="th-TH" sz="2800" dirty="0" err="1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กัมม</a:t>
            </a:r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สัทธา</a:t>
            </a:r>
          </a:p>
        </p:txBody>
      </p:sp>
      <p:sp>
        <p:nvSpPr>
          <p:cNvPr id="12" name="สี่เหลี่ยมผืนผ้า: มุมมน 11">
            <a:extLst>
              <a:ext uri="{FF2B5EF4-FFF2-40B4-BE49-F238E27FC236}">
                <a16:creationId xmlns:a16="http://schemas.microsoft.com/office/drawing/2014/main" id="{ABE3B01F-8849-C6E6-1593-10013A874461}"/>
              </a:ext>
            </a:extLst>
          </p:cNvPr>
          <p:cNvSpPr/>
          <p:nvPr/>
        </p:nvSpPr>
        <p:spPr>
          <a:xfrm>
            <a:off x="6774161" y="3191785"/>
            <a:ext cx="4702600" cy="629235"/>
          </a:xfrm>
          <a:prstGeom prst="roundRect">
            <a:avLst>
              <a:gd name="adj" fmla="val 0"/>
            </a:avLst>
          </a:prstGeom>
          <a:solidFill>
            <a:srgbClr val="F1DBF0"/>
          </a:solidFill>
          <a:ln w="85725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มี </a:t>
            </a:r>
            <a:r>
              <a:rPr lang="en-US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 </a:t>
            </a:r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ประการ</a:t>
            </a: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65EF9C69-7328-6159-BB02-909C9348752E}"/>
              </a:ext>
            </a:extLst>
          </p:cNvPr>
          <p:cNvSpPr/>
          <p:nvPr/>
        </p:nvSpPr>
        <p:spPr>
          <a:xfrm>
            <a:off x="6774161" y="2345455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8572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ความเชื่อที่ประกอบด้วยเหตุผล </a:t>
            </a:r>
          </a:p>
        </p:txBody>
      </p:sp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DE3C615D-68D4-A354-87F3-BCCF3D7AEEF9}"/>
              </a:ext>
            </a:extLst>
          </p:cNvPr>
          <p:cNvSpPr/>
          <p:nvPr/>
        </p:nvSpPr>
        <p:spPr>
          <a:xfrm>
            <a:off x="6705600" y="567784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5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20" name="สี่เหลี่ยมผืนผ้า 19">
            <a:extLst>
              <a:ext uri="{FF2B5EF4-FFF2-40B4-BE49-F238E27FC236}">
                <a16:creationId xmlns:a16="http://schemas.microsoft.com/office/drawing/2014/main" id="{B7D788C2-8CE6-AF93-5186-90A25B1247D8}"/>
              </a:ext>
            </a:extLst>
          </p:cNvPr>
          <p:cNvSpPr/>
          <p:nvPr/>
        </p:nvSpPr>
        <p:spPr>
          <a:xfrm>
            <a:off x="6705600" y="4835535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4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A4BE0733-1495-3D3D-67EF-537301C73708}"/>
              </a:ext>
            </a:extLst>
          </p:cNvPr>
          <p:cNvSpPr/>
          <p:nvPr/>
        </p:nvSpPr>
        <p:spPr>
          <a:xfrm>
            <a:off x="6705600" y="3993229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20EADCAC-A29D-89C3-5ED7-09305F456CB5}"/>
              </a:ext>
            </a:extLst>
          </p:cNvPr>
          <p:cNvSpPr/>
          <p:nvPr/>
        </p:nvSpPr>
        <p:spPr>
          <a:xfrm>
            <a:off x="6705600" y="3148500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</a:t>
            </a:r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426DD443-BD00-639F-A28F-4E82D6912B74}"/>
              </a:ext>
            </a:extLst>
          </p:cNvPr>
          <p:cNvSpPr/>
          <p:nvPr/>
        </p:nvSpPr>
        <p:spPr>
          <a:xfrm>
            <a:off x="6705600" y="230377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09DB04A2-C1A4-FE49-936C-BC1A058BD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235569" cy="3264588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189AF87-19C7-41CC-441F-6041EFB47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078859" y="-49334"/>
            <a:ext cx="3235569" cy="3264588"/>
          </a:xfrm>
          <a:prstGeom prst="rect">
            <a:avLst/>
          </a:prstGeom>
        </p:spPr>
      </p:pic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2C2016A0-7324-C0C6-6D32-E52BA672F692}"/>
              </a:ext>
            </a:extLst>
          </p:cNvPr>
          <p:cNvSpPr/>
          <p:nvPr/>
        </p:nvSpPr>
        <p:spPr>
          <a:xfrm>
            <a:off x="3159369" y="128954"/>
            <a:ext cx="5873262" cy="679939"/>
          </a:xfrm>
          <a:prstGeom prst="roundRect">
            <a:avLst>
              <a:gd name="adj" fmla="val 50000"/>
            </a:avLst>
          </a:prstGeom>
          <a:solidFill>
            <a:srgbClr val="80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3. </a:t>
            </a:r>
            <a:r>
              <a:rPr lang="th-TH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นี่คือคุณสมบัติหลักธรรมใด</a:t>
            </a:r>
            <a:endParaRPr lang="en-US" sz="3200" dirty="0">
              <a:solidFill>
                <a:srgbClr val="FFFF00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84B6C70A-C7C4-1EEC-016A-8A1FFA8808F4}"/>
              </a:ext>
            </a:extLst>
          </p:cNvPr>
          <p:cNvSpPr txBox="1"/>
          <p:nvPr/>
        </p:nvSpPr>
        <p:spPr>
          <a:xfrm>
            <a:off x="6564924" y="1464755"/>
            <a:ext cx="51347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h-TH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คุณสมบัติหลักธรรม</a:t>
            </a:r>
            <a:endParaRPr lang="en-US" sz="2400"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21" name="สี่เหลี่ยมผืนผ้า: มุมมน 20">
            <a:extLst>
              <a:ext uri="{FF2B5EF4-FFF2-40B4-BE49-F238E27FC236}">
                <a16:creationId xmlns:a16="http://schemas.microsoft.com/office/drawing/2014/main" id="{EE143406-EEF3-980D-8B6F-C9B8454CE4C5}"/>
              </a:ext>
            </a:extLst>
          </p:cNvPr>
          <p:cNvSpPr/>
          <p:nvPr/>
        </p:nvSpPr>
        <p:spPr>
          <a:xfrm>
            <a:off x="1617784" y="2185293"/>
            <a:ext cx="3405274" cy="33983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174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ศรัทธา 4</a:t>
            </a:r>
          </a:p>
        </p:txBody>
      </p:sp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id="{69927FBE-3EF1-6696-BB05-B659E6063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223" y="2443789"/>
            <a:ext cx="1052392" cy="1874313"/>
          </a:xfrm>
          <a:prstGeom prst="rect">
            <a:avLst/>
          </a:prstGeom>
        </p:spPr>
      </p:pic>
      <p:sp>
        <p:nvSpPr>
          <p:cNvPr id="23" name="สี่เหลี่ยมผืนผ้า 22">
            <a:extLst>
              <a:ext uri="{FF2B5EF4-FFF2-40B4-BE49-F238E27FC236}">
                <a16:creationId xmlns:a16="http://schemas.microsoft.com/office/drawing/2014/main" id="{60310A49-DD5D-EEC3-735A-0AC630EBBC16}"/>
              </a:ext>
            </a:extLst>
          </p:cNvPr>
          <p:cNvSpPr/>
          <p:nvPr/>
        </p:nvSpPr>
        <p:spPr>
          <a:xfrm>
            <a:off x="1449237" y="1862407"/>
            <a:ext cx="3786997" cy="4141577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9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?</a:t>
            </a:r>
            <a:endParaRPr lang="th-TH" sz="199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หลักธรรม</a:t>
            </a:r>
            <a:endParaRPr lang="en-US" sz="54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5" name="รูปภาพ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35EB237-3680-0493-967E-1983306386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444" y="6157138"/>
            <a:ext cx="1511480" cy="641029"/>
          </a:xfrm>
          <a:prstGeom prst="rect">
            <a:avLst/>
          </a:prstGeom>
        </p:spPr>
      </p:pic>
      <p:pic>
        <p:nvPicPr>
          <p:cNvPr id="6" name="รูปภาพ 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4F5C3C1F-F973-FE25-3375-D095513E52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120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4" grpId="0" animBg="1"/>
      <p:bldP spid="15" grpId="0" animBg="1"/>
      <p:bldP spid="16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">
            <a:extLst>
              <a:ext uri="{FF2B5EF4-FFF2-40B4-BE49-F238E27FC236}">
                <a16:creationId xmlns:a16="http://schemas.microsoft.com/office/drawing/2014/main" id="{4D5EDF4D-4727-4396-8B68-57B1D0810C03}"/>
              </a:ext>
            </a:extLst>
          </p:cNvPr>
          <p:cNvSpPr/>
          <p:nvPr/>
        </p:nvSpPr>
        <p:spPr>
          <a:xfrm>
            <a:off x="140676" y="1053515"/>
            <a:ext cx="6424248" cy="5546577"/>
          </a:xfrm>
          <a:custGeom>
            <a:avLst/>
            <a:gdLst/>
            <a:ahLst/>
            <a:cxnLst/>
            <a:rect l="l" t="t" r="r" b="b"/>
            <a:pathLst>
              <a:path w="6103730" h="3547793">
                <a:moveTo>
                  <a:pt x="0" y="0"/>
                </a:moveTo>
                <a:lnTo>
                  <a:pt x="6103730" y="0"/>
                </a:lnTo>
                <a:lnTo>
                  <a:pt x="6103730" y="3547793"/>
                </a:lnTo>
                <a:lnTo>
                  <a:pt x="0" y="3547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สี่เหลี่ยมผืนผ้า: มุมมน 16">
            <a:extLst>
              <a:ext uri="{FF2B5EF4-FFF2-40B4-BE49-F238E27FC236}">
                <a16:creationId xmlns:a16="http://schemas.microsoft.com/office/drawing/2014/main" id="{8B7338E5-7CC7-1428-DBEF-99A2A20B8799}"/>
              </a:ext>
            </a:extLst>
          </p:cNvPr>
          <p:cNvSpPr/>
          <p:nvPr/>
        </p:nvSpPr>
        <p:spPr>
          <a:xfrm>
            <a:off x="6774161" y="5731213"/>
            <a:ext cx="4702600" cy="62923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857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จิตตะ (ความคิด) </a:t>
            </a:r>
          </a:p>
        </p:txBody>
      </p:sp>
      <p:sp>
        <p:nvSpPr>
          <p:cNvPr id="18" name="สี่เหลี่ยมผืนผ้า: มุมมน 17">
            <a:extLst>
              <a:ext uri="{FF2B5EF4-FFF2-40B4-BE49-F238E27FC236}">
                <a16:creationId xmlns:a16="http://schemas.microsoft.com/office/drawing/2014/main" id="{7AD5245C-4BFD-7A72-12CB-7EA2B15DCE1E}"/>
              </a:ext>
            </a:extLst>
          </p:cNvPr>
          <p:cNvSpPr/>
          <p:nvPr/>
        </p:nvSpPr>
        <p:spPr>
          <a:xfrm>
            <a:off x="6774161" y="4888907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857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วิมังสา (ความไตร่ตรอง)</a:t>
            </a:r>
          </a:p>
        </p:txBody>
      </p:sp>
      <p:sp>
        <p:nvSpPr>
          <p:cNvPr id="11" name="สี่เหลี่ยมผืนผ้า: มุมมน 10">
            <a:extLst>
              <a:ext uri="{FF2B5EF4-FFF2-40B4-BE49-F238E27FC236}">
                <a16:creationId xmlns:a16="http://schemas.microsoft.com/office/drawing/2014/main" id="{381747EB-4809-76E4-79A4-9242A01A54CC}"/>
              </a:ext>
            </a:extLst>
          </p:cNvPr>
          <p:cNvSpPr/>
          <p:nvPr/>
        </p:nvSpPr>
        <p:spPr>
          <a:xfrm>
            <a:off x="6774161" y="4046602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857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ฉันทะ (ความพอใจ) </a:t>
            </a:r>
          </a:p>
        </p:txBody>
      </p:sp>
      <p:sp>
        <p:nvSpPr>
          <p:cNvPr id="12" name="สี่เหลี่ยมผืนผ้า: มุมมน 11">
            <a:extLst>
              <a:ext uri="{FF2B5EF4-FFF2-40B4-BE49-F238E27FC236}">
                <a16:creationId xmlns:a16="http://schemas.microsoft.com/office/drawing/2014/main" id="{ABE3B01F-8849-C6E6-1593-10013A874461}"/>
              </a:ext>
            </a:extLst>
          </p:cNvPr>
          <p:cNvSpPr/>
          <p:nvPr/>
        </p:nvSpPr>
        <p:spPr>
          <a:xfrm>
            <a:off x="6774161" y="3191785"/>
            <a:ext cx="4702600" cy="629235"/>
          </a:xfrm>
          <a:prstGeom prst="roundRect">
            <a:avLst>
              <a:gd name="adj" fmla="val 0"/>
            </a:avLst>
          </a:prstGeom>
          <a:solidFill>
            <a:srgbClr val="F1DBF0"/>
          </a:solidFill>
          <a:ln w="85725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ธรรมที่นำไปสู่ความสำเร็จ</a:t>
            </a: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65EF9C69-7328-6159-BB02-909C9348752E}"/>
              </a:ext>
            </a:extLst>
          </p:cNvPr>
          <p:cNvSpPr/>
          <p:nvPr/>
        </p:nvSpPr>
        <p:spPr>
          <a:xfrm>
            <a:off x="6774161" y="2345455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8572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มี </a:t>
            </a:r>
            <a:r>
              <a:rPr lang="en-US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 </a:t>
            </a:r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ประการ</a:t>
            </a:r>
          </a:p>
        </p:txBody>
      </p:sp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DE3C615D-68D4-A354-87F3-BCCF3D7AEEF9}"/>
              </a:ext>
            </a:extLst>
          </p:cNvPr>
          <p:cNvSpPr/>
          <p:nvPr/>
        </p:nvSpPr>
        <p:spPr>
          <a:xfrm>
            <a:off x="6705600" y="567784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5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20" name="สี่เหลี่ยมผืนผ้า 19">
            <a:extLst>
              <a:ext uri="{FF2B5EF4-FFF2-40B4-BE49-F238E27FC236}">
                <a16:creationId xmlns:a16="http://schemas.microsoft.com/office/drawing/2014/main" id="{B7D788C2-8CE6-AF93-5186-90A25B1247D8}"/>
              </a:ext>
            </a:extLst>
          </p:cNvPr>
          <p:cNvSpPr/>
          <p:nvPr/>
        </p:nvSpPr>
        <p:spPr>
          <a:xfrm>
            <a:off x="6705600" y="4835535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4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A4BE0733-1495-3D3D-67EF-537301C73708}"/>
              </a:ext>
            </a:extLst>
          </p:cNvPr>
          <p:cNvSpPr/>
          <p:nvPr/>
        </p:nvSpPr>
        <p:spPr>
          <a:xfrm>
            <a:off x="6705600" y="3993229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20EADCAC-A29D-89C3-5ED7-09305F456CB5}"/>
              </a:ext>
            </a:extLst>
          </p:cNvPr>
          <p:cNvSpPr/>
          <p:nvPr/>
        </p:nvSpPr>
        <p:spPr>
          <a:xfrm>
            <a:off x="6705600" y="3148500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</a:t>
            </a:r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426DD443-BD00-639F-A28F-4E82D6912B74}"/>
              </a:ext>
            </a:extLst>
          </p:cNvPr>
          <p:cNvSpPr/>
          <p:nvPr/>
        </p:nvSpPr>
        <p:spPr>
          <a:xfrm>
            <a:off x="6705600" y="230377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09DB04A2-C1A4-FE49-936C-BC1A058BD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235569" cy="3264588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189AF87-19C7-41CC-441F-6041EFB47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078859" y="-49334"/>
            <a:ext cx="3235569" cy="3264588"/>
          </a:xfrm>
          <a:prstGeom prst="rect">
            <a:avLst/>
          </a:prstGeom>
        </p:spPr>
      </p:pic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2C2016A0-7324-C0C6-6D32-E52BA672F692}"/>
              </a:ext>
            </a:extLst>
          </p:cNvPr>
          <p:cNvSpPr/>
          <p:nvPr/>
        </p:nvSpPr>
        <p:spPr>
          <a:xfrm>
            <a:off x="3159369" y="128954"/>
            <a:ext cx="5873262" cy="679939"/>
          </a:xfrm>
          <a:prstGeom prst="roundRect">
            <a:avLst>
              <a:gd name="adj" fmla="val 50000"/>
            </a:avLst>
          </a:prstGeom>
          <a:solidFill>
            <a:srgbClr val="80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4. </a:t>
            </a:r>
            <a:r>
              <a:rPr lang="th-TH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นี่คือคุณสมบัติหลักธรรมใด</a:t>
            </a:r>
            <a:endParaRPr lang="en-US" sz="3200" dirty="0">
              <a:solidFill>
                <a:srgbClr val="FFFF00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84B6C70A-C7C4-1EEC-016A-8A1FFA8808F4}"/>
              </a:ext>
            </a:extLst>
          </p:cNvPr>
          <p:cNvSpPr txBox="1"/>
          <p:nvPr/>
        </p:nvSpPr>
        <p:spPr>
          <a:xfrm>
            <a:off x="6564924" y="1464755"/>
            <a:ext cx="51347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h-TH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คุณสมบัติหลักธรรม</a:t>
            </a:r>
            <a:endParaRPr lang="en-US" sz="2400"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21" name="สี่เหลี่ยมผืนผ้า: มุมมน 20">
            <a:extLst>
              <a:ext uri="{FF2B5EF4-FFF2-40B4-BE49-F238E27FC236}">
                <a16:creationId xmlns:a16="http://schemas.microsoft.com/office/drawing/2014/main" id="{EE143406-EEF3-980D-8B6F-C9B8454CE4C5}"/>
              </a:ext>
            </a:extLst>
          </p:cNvPr>
          <p:cNvSpPr/>
          <p:nvPr/>
        </p:nvSpPr>
        <p:spPr>
          <a:xfrm>
            <a:off x="1617784" y="2185293"/>
            <a:ext cx="3405274" cy="33983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174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en-US" sz="48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4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อิทธิบาท </a:t>
            </a:r>
            <a:r>
              <a:rPr lang="en-US" sz="4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</a:t>
            </a:r>
          </a:p>
        </p:txBody>
      </p:sp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id="{69927FBE-3EF1-6696-BB05-B659E6063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223" y="2443789"/>
            <a:ext cx="1052392" cy="1874313"/>
          </a:xfrm>
          <a:prstGeom prst="rect">
            <a:avLst/>
          </a:prstGeom>
        </p:spPr>
      </p:pic>
      <p:sp>
        <p:nvSpPr>
          <p:cNvPr id="23" name="สี่เหลี่ยมผืนผ้า 22">
            <a:extLst>
              <a:ext uri="{FF2B5EF4-FFF2-40B4-BE49-F238E27FC236}">
                <a16:creationId xmlns:a16="http://schemas.microsoft.com/office/drawing/2014/main" id="{60310A49-DD5D-EEC3-735A-0AC630EBBC16}"/>
              </a:ext>
            </a:extLst>
          </p:cNvPr>
          <p:cNvSpPr/>
          <p:nvPr/>
        </p:nvSpPr>
        <p:spPr>
          <a:xfrm>
            <a:off x="1449237" y="1862407"/>
            <a:ext cx="3786997" cy="4141577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9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?</a:t>
            </a:r>
            <a:endParaRPr lang="th-TH" sz="199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หลักธรรม</a:t>
            </a:r>
            <a:endParaRPr lang="en-US" sz="54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5" name="รูปภาพ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36104A1-FC54-66F5-F851-D56F13197C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444" y="6157138"/>
            <a:ext cx="1511480" cy="641029"/>
          </a:xfrm>
          <a:prstGeom prst="rect">
            <a:avLst/>
          </a:prstGeom>
        </p:spPr>
      </p:pic>
      <p:pic>
        <p:nvPicPr>
          <p:cNvPr id="6" name="รูปภาพ 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6C77E20-D9DE-4AC2-2489-BA6582AC84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2059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4" grpId="0" animBg="1"/>
      <p:bldP spid="15" grpId="0" animBg="1"/>
      <p:bldP spid="16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สี่เหลี่ยมผืนผ้า: มุมมน 16">
            <a:extLst>
              <a:ext uri="{FF2B5EF4-FFF2-40B4-BE49-F238E27FC236}">
                <a16:creationId xmlns:a16="http://schemas.microsoft.com/office/drawing/2014/main" id="{8B7338E5-7CC7-1428-DBEF-99A2A20B8799}"/>
              </a:ext>
            </a:extLst>
          </p:cNvPr>
          <p:cNvSpPr/>
          <p:nvPr/>
        </p:nvSpPr>
        <p:spPr>
          <a:xfrm>
            <a:off x="6774161" y="5731213"/>
            <a:ext cx="4702600" cy="62923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857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มี </a:t>
            </a:r>
            <a:r>
              <a:rPr lang="en-US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 </a:t>
            </a:r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ประการ</a:t>
            </a:r>
          </a:p>
        </p:txBody>
      </p:sp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DE3C615D-68D4-A354-87F3-BCCF3D7AEEF9}"/>
              </a:ext>
            </a:extLst>
          </p:cNvPr>
          <p:cNvSpPr/>
          <p:nvPr/>
        </p:nvSpPr>
        <p:spPr>
          <a:xfrm>
            <a:off x="6705600" y="567784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5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8" name="สี่เหลี่ยมผืนผ้า: มุมมน 17">
            <a:extLst>
              <a:ext uri="{FF2B5EF4-FFF2-40B4-BE49-F238E27FC236}">
                <a16:creationId xmlns:a16="http://schemas.microsoft.com/office/drawing/2014/main" id="{7AD5245C-4BFD-7A72-12CB-7EA2B15DCE1E}"/>
              </a:ext>
            </a:extLst>
          </p:cNvPr>
          <p:cNvSpPr/>
          <p:nvPr/>
        </p:nvSpPr>
        <p:spPr>
          <a:xfrm>
            <a:off x="6774161" y="4888907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857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ธรรมะสำหรับผู้ใหญ่</a:t>
            </a:r>
          </a:p>
        </p:txBody>
      </p:sp>
      <p:sp>
        <p:nvSpPr>
          <p:cNvPr id="11" name="สี่เหลี่ยมผืนผ้า: มุมมน 10">
            <a:extLst>
              <a:ext uri="{FF2B5EF4-FFF2-40B4-BE49-F238E27FC236}">
                <a16:creationId xmlns:a16="http://schemas.microsoft.com/office/drawing/2014/main" id="{381747EB-4809-76E4-79A4-9242A01A54CC}"/>
              </a:ext>
            </a:extLst>
          </p:cNvPr>
          <p:cNvSpPr/>
          <p:nvPr/>
        </p:nvSpPr>
        <p:spPr>
          <a:xfrm>
            <a:off x="6774161" y="4046602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857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เมตตา</a:t>
            </a:r>
          </a:p>
        </p:txBody>
      </p:sp>
      <p:sp>
        <p:nvSpPr>
          <p:cNvPr id="12" name="สี่เหลี่ยมผืนผ้า: มุมมน 11">
            <a:extLst>
              <a:ext uri="{FF2B5EF4-FFF2-40B4-BE49-F238E27FC236}">
                <a16:creationId xmlns:a16="http://schemas.microsoft.com/office/drawing/2014/main" id="{ABE3B01F-8849-C6E6-1593-10013A874461}"/>
              </a:ext>
            </a:extLst>
          </p:cNvPr>
          <p:cNvSpPr/>
          <p:nvPr/>
        </p:nvSpPr>
        <p:spPr>
          <a:xfrm>
            <a:off x="6774161" y="3191785"/>
            <a:ext cx="4702600" cy="629235"/>
          </a:xfrm>
          <a:prstGeom prst="roundRect">
            <a:avLst>
              <a:gd name="adj" fmla="val 0"/>
            </a:avLst>
          </a:prstGeom>
          <a:solidFill>
            <a:srgbClr val="F1DBF0"/>
          </a:solidFill>
          <a:ln w="85725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ทำให้ดำรงชีวิตอยู่ได้อย่างประเสริฐ</a:t>
            </a: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65EF9C69-7328-6159-BB02-909C9348752E}"/>
              </a:ext>
            </a:extLst>
          </p:cNvPr>
          <p:cNvSpPr/>
          <p:nvPr/>
        </p:nvSpPr>
        <p:spPr>
          <a:xfrm>
            <a:off x="6774161" y="2345455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8572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อุเบกขา</a:t>
            </a:r>
          </a:p>
        </p:txBody>
      </p:sp>
      <p:sp>
        <p:nvSpPr>
          <p:cNvPr id="2" name="Freeform 7">
            <a:extLst>
              <a:ext uri="{FF2B5EF4-FFF2-40B4-BE49-F238E27FC236}">
                <a16:creationId xmlns:a16="http://schemas.microsoft.com/office/drawing/2014/main" id="{22B2E358-D44F-0151-D954-1AA003EB27E3}"/>
              </a:ext>
            </a:extLst>
          </p:cNvPr>
          <p:cNvSpPr/>
          <p:nvPr/>
        </p:nvSpPr>
        <p:spPr>
          <a:xfrm>
            <a:off x="140676" y="1053515"/>
            <a:ext cx="6424248" cy="5546577"/>
          </a:xfrm>
          <a:custGeom>
            <a:avLst/>
            <a:gdLst/>
            <a:ahLst/>
            <a:cxnLst/>
            <a:rect l="l" t="t" r="r" b="b"/>
            <a:pathLst>
              <a:path w="6103730" h="3547793">
                <a:moveTo>
                  <a:pt x="0" y="0"/>
                </a:moveTo>
                <a:lnTo>
                  <a:pt x="6103730" y="0"/>
                </a:lnTo>
                <a:lnTo>
                  <a:pt x="6103730" y="3547793"/>
                </a:lnTo>
                <a:lnTo>
                  <a:pt x="0" y="3547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สี่เหลี่ยมผืนผ้า 19">
            <a:extLst>
              <a:ext uri="{FF2B5EF4-FFF2-40B4-BE49-F238E27FC236}">
                <a16:creationId xmlns:a16="http://schemas.microsoft.com/office/drawing/2014/main" id="{B7D788C2-8CE6-AF93-5186-90A25B1247D8}"/>
              </a:ext>
            </a:extLst>
          </p:cNvPr>
          <p:cNvSpPr/>
          <p:nvPr/>
        </p:nvSpPr>
        <p:spPr>
          <a:xfrm>
            <a:off x="6705600" y="4835535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4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A4BE0733-1495-3D3D-67EF-537301C73708}"/>
              </a:ext>
            </a:extLst>
          </p:cNvPr>
          <p:cNvSpPr/>
          <p:nvPr/>
        </p:nvSpPr>
        <p:spPr>
          <a:xfrm>
            <a:off x="6705600" y="3993229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20EADCAC-A29D-89C3-5ED7-09305F456CB5}"/>
              </a:ext>
            </a:extLst>
          </p:cNvPr>
          <p:cNvSpPr/>
          <p:nvPr/>
        </p:nvSpPr>
        <p:spPr>
          <a:xfrm>
            <a:off x="6705600" y="3148500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</a:t>
            </a:r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426DD443-BD00-639F-A28F-4E82D6912B74}"/>
              </a:ext>
            </a:extLst>
          </p:cNvPr>
          <p:cNvSpPr/>
          <p:nvPr/>
        </p:nvSpPr>
        <p:spPr>
          <a:xfrm>
            <a:off x="6705600" y="230377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09DB04A2-C1A4-FE49-936C-BC1A058BD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235569" cy="3264588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189AF87-19C7-41CC-441F-6041EFB47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078859" y="-49334"/>
            <a:ext cx="3235569" cy="3264588"/>
          </a:xfrm>
          <a:prstGeom prst="rect">
            <a:avLst/>
          </a:prstGeom>
        </p:spPr>
      </p:pic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2C2016A0-7324-C0C6-6D32-E52BA672F692}"/>
              </a:ext>
            </a:extLst>
          </p:cNvPr>
          <p:cNvSpPr/>
          <p:nvPr/>
        </p:nvSpPr>
        <p:spPr>
          <a:xfrm>
            <a:off x="3159369" y="128954"/>
            <a:ext cx="5873262" cy="679939"/>
          </a:xfrm>
          <a:prstGeom prst="roundRect">
            <a:avLst>
              <a:gd name="adj" fmla="val 50000"/>
            </a:avLst>
          </a:prstGeom>
          <a:solidFill>
            <a:srgbClr val="80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5. </a:t>
            </a:r>
            <a:r>
              <a:rPr lang="th-TH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นี่คือคุณสมบัติหลักธรรมใด</a:t>
            </a:r>
            <a:endParaRPr lang="en-US" sz="3200" dirty="0">
              <a:solidFill>
                <a:srgbClr val="FFFF00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84B6C70A-C7C4-1EEC-016A-8A1FFA8808F4}"/>
              </a:ext>
            </a:extLst>
          </p:cNvPr>
          <p:cNvSpPr txBox="1"/>
          <p:nvPr/>
        </p:nvSpPr>
        <p:spPr>
          <a:xfrm>
            <a:off x="6564924" y="1464755"/>
            <a:ext cx="51347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h-TH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คุณสมบัติหลักธรรม</a:t>
            </a:r>
            <a:endParaRPr lang="en-US" sz="2400"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21" name="สี่เหลี่ยมผืนผ้า: มุมมน 20">
            <a:extLst>
              <a:ext uri="{FF2B5EF4-FFF2-40B4-BE49-F238E27FC236}">
                <a16:creationId xmlns:a16="http://schemas.microsoft.com/office/drawing/2014/main" id="{EE143406-EEF3-980D-8B6F-C9B8454CE4C5}"/>
              </a:ext>
            </a:extLst>
          </p:cNvPr>
          <p:cNvSpPr/>
          <p:nvPr/>
        </p:nvSpPr>
        <p:spPr>
          <a:xfrm>
            <a:off x="1617784" y="2185293"/>
            <a:ext cx="3405274" cy="33983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174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36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พรหมวิหาร 4</a:t>
            </a:r>
            <a:endParaRPr lang="en-US" sz="36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id="{69927FBE-3EF1-6696-BB05-B659E6063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223" y="2443789"/>
            <a:ext cx="1052392" cy="1874313"/>
          </a:xfrm>
          <a:prstGeom prst="rect">
            <a:avLst/>
          </a:prstGeom>
        </p:spPr>
      </p:pic>
      <p:sp>
        <p:nvSpPr>
          <p:cNvPr id="23" name="สี่เหลี่ยมผืนผ้า 22">
            <a:extLst>
              <a:ext uri="{FF2B5EF4-FFF2-40B4-BE49-F238E27FC236}">
                <a16:creationId xmlns:a16="http://schemas.microsoft.com/office/drawing/2014/main" id="{60310A49-DD5D-EEC3-735A-0AC630EBBC16}"/>
              </a:ext>
            </a:extLst>
          </p:cNvPr>
          <p:cNvSpPr/>
          <p:nvPr/>
        </p:nvSpPr>
        <p:spPr>
          <a:xfrm>
            <a:off x="1449237" y="1862407"/>
            <a:ext cx="3786997" cy="4141577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9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?</a:t>
            </a:r>
            <a:endParaRPr lang="th-TH" sz="199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หลักธรรม</a:t>
            </a:r>
            <a:endParaRPr lang="en-US" sz="54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5" name="รูปภาพ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0083FD8-DE96-D87F-10BC-E577A4C8F4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444" y="6157138"/>
            <a:ext cx="1511480" cy="641029"/>
          </a:xfrm>
          <a:prstGeom prst="rect">
            <a:avLst/>
          </a:prstGeom>
        </p:spPr>
      </p:pic>
      <p:pic>
        <p:nvPicPr>
          <p:cNvPr id="6" name="รูปภาพ 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9DFC16F2-7DAD-DA47-5F3A-558E496AC9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716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4" grpId="0" animBg="1"/>
      <p:bldP spid="15" grpId="0" animBg="1"/>
      <p:bldP spid="16" grpId="0" animBg="1"/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">
            <a:extLst>
              <a:ext uri="{FF2B5EF4-FFF2-40B4-BE49-F238E27FC236}">
                <a16:creationId xmlns:a16="http://schemas.microsoft.com/office/drawing/2014/main" id="{C06B1850-CB94-2164-377C-B42BCF315956}"/>
              </a:ext>
            </a:extLst>
          </p:cNvPr>
          <p:cNvSpPr/>
          <p:nvPr/>
        </p:nvSpPr>
        <p:spPr>
          <a:xfrm>
            <a:off x="140676" y="1053515"/>
            <a:ext cx="6424248" cy="5546577"/>
          </a:xfrm>
          <a:custGeom>
            <a:avLst/>
            <a:gdLst/>
            <a:ahLst/>
            <a:cxnLst/>
            <a:rect l="l" t="t" r="r" b="b"/>
            <a:pathLst>
              <a:path w="6103730" h="3547793">
                <a:moveTo>
                  <a:pt x="0" y="0"/>
                </a:moveTo>
                <a:lnTo>
                  <a:pt x="6103730" y="0"/>
                </a:lnTo>
                <a:lnTo>
                  <a:pt x="6103730" y="3547793"/>
                </a:lnTo>
                <a:lnTo>
                  <a:pt x="0" y="3547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สี่เหลี่ยมผืนผ้า: มุมมน 16">
            <a:extLst>
              <a:ext uri="{FF2B5EF4-FFF2-40B4-BE49-F238E27FC236}">
                <a16:creationId xmlns:a16="http://schemas.microsoft.com/office/drawing/2014/main" id="{8B7338E5-7CC7-1428-DBEF-99A2A20B8799}"/>
              </a:ext>
            </a:extLst>
          </p:cNvPr>
          <p:cNvSpPr/>
          <p:nvPr/>
        </p:nvSpPr>
        <p:spPr>
          <a:xfrm>
            <a:off x="6774161" y="5731213"/>
            <a:ext cx="4702600" cy="62923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857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การละเว้นจากการพูดปด</a:t>
            </a:r>
          </a:p>
        </p:txBody>
      </p:sp>
      <p:sp>
        <p:nvSpPr>
          <p:cNvPr id="18" name="สี่เหลี่ยมผืนผ้า: มุมมน 17">
            <a:extLst>
              <a:ext uri="{FF2B5EF4-FFF2-40B4-BE49-F238E27FC236}">
                <a16:creationId xmlns:a16="http://schemas.microsoft.com/office/drawing/2014/main" id="{7AD5245C-4BFD-7A72-12CB-7EA2B15DCE1E}"/>
              </a:ext>
            </a:extLst>
          </p:cNvPr>
          <p:cNvSpPr/>
          <p:nvPr/>
        </p:nvSpPr>
        <p:spPr>
          <a:xfrm>
            <a:off x="6774161" y="4888907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857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การละเว้น 5 ประการ</a:t>
            </a:r>
          </a:p>
        </p:txBody>
      </p:sp>
      <p:sp>
        <p:nvSpPr>
          <p:cNvPr id="11" name="สี่เหลี่ยมผืนผ้า: มุมมน 10">
            <a:extLst>
              <a:ext uri="{FF2B5EF4-FFF2-40B4-BE49-F238E27FC236}">
                <a16:creationId xmlns:a16="http://schemas.microsoft.com/office/drawing/2014/main" id="{381747EB-4809-76E4-79A4-9242A01A54CC}"/>
              </a:ext>
            </a:extLst>
          </p:cNvPr>
          <p:cNvSpPr/>
          <p:nvPr/>
        </p:nvSpPr>
        <p:spPr>
          <a:xfrm>
            <a:off x="6774161" y="4046602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857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การละเว้นจากการฆ่าสัตว์</a:t>
            </a:r>
          </a:p>
        </p:txBody>
      </p:sp>
      <p:sp>
        <p:nvSpPr>
          <p:cNvPr id="12" name="สี่เหลี่ยมผืนผ้า: มุมมน 11">
            <a:extLst>
              <a:ext uri="{FF2B5EF4-FFF2-40B4-BE49-F238E27FC236}">
                <a16:creationId xmlns:a16="http://schemas.microsoft.com/office/drawing/2014/main" id="{ABE3B01F-8849-C6E6-1593-10013A874461}"/>
              </a:ext>
            </a:extLst>
          </p:cNvPr>
          <p:cNvSpPr/>
          <p:nvPr/>
        </p:nvSpPr>
        <p:spPr>
          <a:xfrm>
            <a:off x="6774161" y="3191785"/>
            <a:ext cx="4702600" cy="629235"/>
          </a:xfrm>
          <a:prstGeom prst="roundRect">
            <a:avLst>
              <a:gd name="adj" fmla="val 0"/>
            </a:avLst>
          </a:prstGeom>
          <a:solidFill>
            <a:srgbClr val="F1DBF0"/>
          </a:solidFill>
          <a:ln w="85725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ทำให้มีความสุขกายสุขใจ ไม่เป็นคนหลงลืมสติ</a:t>
            </a: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65EF9C69-7328-6159-BB02-909C9348752E}"/>
              </a:ext>
            </a:extLst>
          </p:cNvPr>
          <p:cNvSpPr/>
          <p:nvPr/>
        </p:nvSpPr>
        <p:spPr>
          <a:xfrm>
            <a:off x="6774161" y="2345455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8572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การควบคุมกายและวาจาให้เป็นปกติ</a:t>
            </a:r>
          </a:p>
        </p:txBody>
      </p:sp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DE3C615D-68D4-A354-87F3-BCCF3D7AEEF9}"/>
              </a:ext>
            </a:extLst>
          </p:cNvPr>
          <p:cNvSpPr/>
          <p:nvPr/>
        </p:nvSpPr>
        <p:spPr>
          <a:xfrm>
            <a:off x="6705600" y="567784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5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20" name="สี่เหลี่ยมผืนผ้า 19">
            <a:extLst>
              <a:ext uri="{FF2B5EF4-FFF2-40B4-BE49-F238E27FC236}">
                <a16:creationId xmlns:a16="http://schemas.microsoft.com/office/drawing/2014/main" id="{B7D788C2-8CE6-AF93-5186-90A25B1247D8}"/>
              </a:ext>
            </a:extLst>
          </p:cNvPr>
          <p:cNvSpPr/>
          <p:nvPr/>
        </p:nvSpPr>
        <p:spPr>
          <a:xfrm>
            <a:off x="6705600" y="4835535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4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A4BE0733-1495-3D3D-67EF-537301C73708}"/>
              </a:ext>
            </a:extLst>
          </p:cNvPr>
          <p:cNvSpPr/>
          <p:nvPr/>
        </p:nvSpPr>
        <p:spPr>
          <a:xfrm>
            <a:off x="6705600" y="3993229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20EADCAC-A29D-89C3-5ED7-09305F456CB5}"/>
              </a:ext>
            </a:extLst>
          </p:cNvPr>
          <p:cNvSpPr/>
          <p:nvPr/>
        </p:nvSpPr>
        <p:spPr>
          <a:xfrm>
            <a:off x="6705600" y="3148500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</a:t>
            </a:r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426DD443-BD00-639F-A28F-4E82D6912B74}"/>
              </a:ext>
            </a:extLst>
          </p:cNvPr>
          <p:cNvSpPr/>
          <p:nvPr/>
        </p:nvSpPr>
        <p:spPr>
          <a:xfrm>
            <a:off x="6705600" y="230377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09DB04A2-C1A4-FE49-936C-BC1A058BD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235569" cy="3264588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189AF87-19C7-41CC-441F-6041EFB47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078859" y="-49334"/>
            <a:ext cx="3235569" cy="3264588"/>
          </a:xfrm>
          <a:prstGeom prst="rect">
            <a:avLst/>
          </a:prstGeom>
        </p:spPr>
      </p:pic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2C2016A0-7324-C0C6-6D32-E52BA672F692}"/>
              </a:ext>
            </a:extLst>
          </p:cNvPr>
          <p:cNvSpPr/>
          <p:nvPr/>
        </p:nvSpPr>
        <p:spPr>
          <a:xfrm>
            <a:off x="3159369" y="128954"/>
            <a:ext cx="5873262" cy="679939"/>
          </a:xfrm>
          <a:prstGeom prst="roundRect">
            <a:avLst>
              <a:gd name="adj" fmla="val 50000"/>
            </a:avLst>
          </a:prstGeom>
          <a:solidFill>
            <a:srgbClr val="80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6. </a:t>
            </a:r>
            <a:r>
              <a:rPr lang="th-TH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นี่คือคุณสมบัติหลักธรรมใด</a:t>
            </a:r>
            <a:endParaRPr lang="en-US" sz="3200" dirty="0">
              <a:solidFill>
                <a:srgbClr val="FFFF00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84B6C70A-C7C4-1EEC-016A-8A1FFA8808F4}"/>
              </a:ext>
            </a:extLst>
          </p:cNvPr>
          <p:cNvSpPr txBox="1"/>
          <p:nvPr/>
        </p:nvSpPr>
        <p:spPr>
          <a:xfrm>
            <a:off x="6564924" y="1464755"/>
            <a:ext cx="51347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h-TH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คุณสมบัติหลักธรรม</a:t>
            </a:r>
            <a:endParaRPr lang="en-US" sz="2400"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21" name="สี่เหลี่ยมผืนผ้า: มุมมน 20">
            <a:extLst>
              <a:ext uri="{FF2B5EF4-FFF2-40B4-BE49-F238E27FC236}">
                <a16:creationId xmlns:a16="http://schemas.microsoft.com/office/drawing/2014/main" id="{EE143406-EEF3-980D-8B6F-C9B8454CE4C5}"/>
              </a:ext>
            </a:extLst>
          </p:cNvPr>
          <p:cNvSpPr/>
          <p:nvPr/>
        </p:nvSpPr>
        <p:spPr>
          <a:xfrm>
            <a:off x="1617784" y="2185293"/>
            <a:ext cx="3405274" cy="33983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174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เบญจศีล</a:t>
            </a:r>
          </a:p>
        </p:txBody>
      </p:sp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id="{69927FBE-3EF1-6696-BB05-B659E6063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223" y="2443789"/>
            <a:ext cx="1052392" cy="1874313"/>
          </a:xfrm>
          <a:prstGeom prst="rect">
            <a:avLst/>
          </a:prstGeom>
        </p:spPr>
      </p:pic>
      <p:sp>
        <p:nvSpPr>
          <p:cNvPr id="23" name="สี่เหลี่ยมผืนผ้า 22">
            <a:extLst>
              <a:ext uri="{FF2B5EF4-FFF2-40B4-BE49-F238E27FC236}">
                <a16:creationId xmlns:a16="http://schemas.microsoft.com/office/drawing/2014/main" id="{60310A49-DD5D-EEC3-735A-0AC630EBBC16}"/>
              </a:ext>
            </a:extLst>
          </p:cNvPr>
          <p:cNvSpPr/>
          <p:nvPr/>
        </p:nvSpPr>
        <p:spPr>
          <a:xfrm>
            <a:off x="1449237" y="1862407"/>
            <a:ext cx="3786997" cy="4141577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9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?</a:t>
            </a:r>
            <a:endParaRPr lang="th-TH" sz="199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หลักธรรม</a:t>
            </a:r>
            <a:endParaRPr lang="en-US" sz="54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5" name="รูปภาพ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7083BB7-D0C8-7568-A519-7A55A2E51D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444" y="6157138"/>
            <a:ext cx="1511480" cy="641029"/>
          </a:xfrm>
          <a:prstGeom prst="rect">
            <a:avLst/>
          </a:prstGeom>
        </p:spPr>
      </p:pic>
      <p:pic>
        <p:nvPicPr>
          <p:cNvPr id="6" name="รูปภาพ 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45C5891F-C33C-02D9-CF81-16688C3638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865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4" grpId="0" animBg="1"/>
      <p:bldP spid="15" grpId="0" animBg="1"/>
      <p:bldP spid="16" grpId="0" animBg="1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">
            <a:extLst>
              <a:ext uri="{FF2B5EF4-FFF2-40B4-BE49-F238E27FC236}">
                <a16:creationId xmlns:a16="http://schemas.microsoft.com/office/drawing/2014/main" id="{A0F808EC-BD10-B125-7C19-77C5391E86C5}"/>
              </a:ext>
            </a:extLst>
          </p:cNvPr>
          <p:cNvSpPr/>
          <p:nvPr/>
        </p:nvSpPr>
        <p:spPr>
          <a:xfrm>
            <a:off x="140676" y="1053515"/>
            <a:ext cx="6424248" cy="5546577"/>
          </a:xfrm>
          <a:custGeom>
            <a:avLst/>
            <a:gdLst/>
            <a:ahLst/>
            <a:cxnLst/>
            <a:rect l="l" t="t" r="r" b="b"/>
            <a:pathLst>
              <a:path w="6103730" h="3547793">
                <a:moveTo>
                  <a:pt x="0" y="0"/>
                </a:moveTo>
                <a:lnTo>
                  <a:pt x="6103730" y="0"/>
                </a:lnTo>
                <a:lnTo>
                  <a:pt x="6103730" y="3547793"/>
                </a:lnTo>
                <a:lnTo>
                  <a:pt x="0" y="3547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สี่เหลี่ยมผืนผ้า: มุมมน 16">
            <a:extLst>
              <a:ext uri="{FF2B5EF4-FFF2-40B4-BE49-F238E27FC236}">
                <a16:creationId xmlns:a16="http://schemas.microsoft.com/office/drawing/2014/main" id="{8B7338E5-7CC7-1428-DBEF-99A2A20B8799}"/>
              </a:ext>
            </a:extLst>
          </p:cNvPr>
          <p:cNvSpPr/>
          <p:nvPr/>
        </p:nvSpPr>
        <p:spPr>
          <a:xfrm>
            <a:off x="6774161" y="5731213"/>
            <a:ext cx="4702600" cy="62923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857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นิโรธ คือ ความดับทุกข์</a:t>
            </a:r>
          </a:p>
        </p:txBody>
      </p:sp>
      <p:sp>
        <p:nvSpPr>
          <p:cNvPr id="18" name="สี่เหลี่ยมผืนผ้า: มุมมน 17">
            <a:extLst>
              <a:ext uri="{FF2B5EF4-FFF2-40B4-BE49-F238E27FC236}">
                <a16:creationId xmlns:a16="http://schemas.microsoft.com/office/drawing/2014/main" id="{7AD5245C-4BFD-7A72-12CB-7EA2B15DCE1E}"/>
              </a:ext>
            </a:extLst>
          </p:cNvPr>
          <p:cNvSpPr/>
          <p:nvPr/>
        </p:nvSpPr>
        <p:spPr>
          <a:xfrm>
            <a:off x="6774161" y="4888907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857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สมุทัย</a:t>
            </a:r>
          </a:p>
        </p:txBody>
      </p:sp>
      <p:sp>
        <p:nvSpPr>
          <p:cNvPr id="11" name="สี่เหลี่ยมผืนผ้า: มุมมน 10">
            <a:extLst>
              <a:ext uri="{FF2B5EF4-FFF2-40B4-BE49-F238E27FC236}">
                <a16:creationId xmlns:a16="http://schemas.microsoft.com/office/drawing/2014/main" id="{381747EB-4809-76E4-79A4-9242A01A54CC}"/>
              </a:ext>
            </a:extLst>
          </p:cNvPr>
          <p:cNvSpPr/>
          <p:nvPr/>
        </p:nvSpPr>
        <p:spPr>
          <a:xfrm>
            <a:off x="6774161" y="4046602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857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ข้อที่ </a:t>
            </a:r>
            <a:r>
              <a:rPr lang="en-US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 </a:t>
            </a:r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สภาพที่ทนได้ยาก </a:t>
            </a:r>
          </a:p>
        </p:txBody>
      </p:sp>
      <p:sp>
        <p:nvSpPr>
          <p:cNvPr id="12" name="สี่เหลี่ยมผืนผ้า: มุมมน 11">
            <a:extLst>
              <a:ext uri="{FF2B5EF4-FFF2-40B4-BE49-F238E27FC236}">
                <a16:creationId xmlns:a16="http://schemas.microsoft.com/office/drawing/2014/main" id="{ABE3B01F-8849-C6E6-1593-10013A874461}"/>
              </a:ext>
            </a:extLst>
          </p:cNvPr>
          <p:cNvSpPr/>
          <p:nvPr/>
        </p:nvSpPr>
        <p:spPr>
          <a:xfrm>
            <a:off x="6774161" y="3191785"/>
            <a:ext cx="4702600" cy="629235"/>
          </a:xfrm>
          <a:prstGeom prst="roundRect">
            <a:avLst>
              <a:gd name="adj" fmla="val 0"/>
            </a:avLst>
          </a:prstGeom>
          <a:solidFill>
            <a:srgbClr val="F1DBF0"/>
          </a:solidFill>
          <a:ln w="85725"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มี </a:t>
            </a:r>
            <a:r>
              <a:rPr lang="en-US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4</a:t>
            </a:r>
            <a:r>
              <a:rPr lang="th-TH" sz="28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ประการ</a:t>
            </a: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65EF9C69-7328-6159-BB02-909C9348752E}"/>
              </a:ext>
            </a:extLst>
          </p:cNvPr>
          <p:cNvSpPr/>
          <p:nvPr/>
        </p:nvSpPr>
        <p:spPr>
          <a:xfrm>
            <a:off x="6774161" y="2345455"/>
            <a:ext cx="4710994" cy="62923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8572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ความจริงอันประเสริฐ </a:t>
            </a:r>
          </a:p>
        </p:txBody>
      </p:sp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DE3C615D-68D4-A354-87F3-BCCF3D7AEEF9}"/>
              </a:ext>
            </a:extLst>
          </p:cNvPr>
          <p:cNvSpPr/>
          <p:nvPr/>
        </p:nvSpPr>
        <p:spPr>
          <a:xfrm>
            <a:off x="6705600" y="567784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5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20" name="สี่เหลี่ยมผืนผ้า 19">
            <a:extLst>
              <a:ext uri="{FF2B5EF4-FFF2-40B4-BE49-F238E27FC236}">
                <a16:creationId xmlns:a16="http://schemas.microsoft.com/office/drawing/2014/main" id="{B7D788C2-8CE6-AF93-5186-90A25B1247D8}"/>
              </a:ext>
            </a:extLst>
          </p:cNvPr>
          <p:cNvSpPr/>
          <p:nvPr/>
        </p:nvSpPr>
        <p:spPr>
          <a:xfrm>
            <a:off x="6705600" y="4835535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4</a:t>
            </a:r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 </a:t>
            </a:r>
            <a:endParaRPr lang="en-US" sz="32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A4BE0733-1495-3D3D-67EF-537301C73708}"/>
              </a:ext>
            </a:extLst>
          </p:cNvPr>
          <p:cNvSpPr/>
          <p:nvPr/>
        </p:nvSpPr>
        <p:spPr>
          <a:xfrm>
            <a:off x="6705600" y="3993229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3</a:t>
            </a:r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20EADCAC-A29D-89C3-5ED7-09305F456CB5}"/>
              </a:ext>
            </a:extLst>
          </p:cNvPr>
          <p:cNvSpPr/>
          <p:nvPr/>
        </p:nvSpPr>
        <p:spPr>
          <a:xfrm>
            <a:off x="6705600" y="3148500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2</a:t>
            </a:r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426DD443-BD00-639F-A28F-4E82D6912B74}"/>
              </a:ext>
            </a:extLst>
          </p:cNvPr>
          <p:cNvSpPr/>
          <p:nvPr/>
        </p:nvSpPr>
        <p:spPr>
          <a:xfrm>
            <a:off x="6705600" y="2303771"/>
            <a:ext cx="4853538" cy="7359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คุณสมบัติหมายเลข </a:t>
            </a:r>
            <a:r>
              <a:rPr lang="en-US" sz="32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1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09DB04A2-C1A4-FE49-936C-BC1A058BD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235569" cy="3264588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189AF87-19C7-41CC-441F-6041EFB47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078859" y="-49334"/>
            <a:ext cx="3235569" cy="3264588"/>
          </a:xfrm>
          <a:prstGeom prst="rect">
            <a:avLst/>
          </a:prstGeom>
        </p:spPr>
      </p:pic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2C2016A0-7324-C0C6-6D32-E52BA672F692}"/>
              </a:ext>
            </a:extLst>
          </p:cNvPr>
          <p:cNvSpPr/>
          <p:nvPr/>
        </p:nvSpPr>
        <p:spPr>
          <a:xfrm>
            <a:off x="3159369" y="128954"/>
            <a:ext cx="5873262" cy="679939"/>
          </a:xfrm>
          <a:prstGeom prst="roundRect">
            <a:avLst>
              <a:gd name="adj" fmla="val 50000"/>
            </a:avLst>
          </a:prstGeom>
          <a:solidFill>
            <a:srgbClr val="80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7. </a:t>
            </a:r>
            <a:r>
              <a:rPr lang="th-TH" sz="3200" dirty="0">
                <a:solidFill>
                  <a:srgbClr val="FFFF00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นี่คือคุณสมบัติหลักธรรมใด</a:t>
            </a:r>
            <a:endParaRPr lang="en-US" sz="3200" dirty="0">
              <a:solidFill>
                <a:srgbClr val="FFFF00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84B6C70A-C7C4-1EEC-016A-8A1FFA8808F4}"/>
              </a:ext>
            </a:extLst>
          </p:cNvPr>
          <p:cNvSpPr txBox="1"/>
          <p:nvPr/>
        </p:nvSpPr>
        <p:spPr>
          <a:xfrm>
            <a:off x="6564924" y="1464755"/>
            <a:ext cx="51347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h-TH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uLnTx/>
                <a:uFillTx/>
                <a:latin typeface="Social study by krujame" panose="02000503000000000000" pitchFamily="2" charset="-34"/>
                <a:ea typeface="+mn-ea"/>
                <a:cs typeface="Social study by krujame" panose="02000503000000000000" pitchFamily="2" charset="-34"/>
              </a:rPr>
              <a:t>คุณสมบัติหลักธรรม</a:t>
            </a:r>
            <a:endParaRPr lang="en-US" sz="2400"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21" name="สี่เหลี่ยมผืนผ้า: มุมมน 20">
            <a:extLst>
              <a:ext uri="{FF2B5EF4-FFF2-40B4-BE49-F238E27FC236}">
                <a16:creationId xmlns:a16="http://schemas.microsoft.com/office/drawing/2014/main" id="{EE143406-EEF3-980D-8B6F-C9B8454CE4C5}"/>
              </a:ext>
            </a:extLst>
          </p:cNvPr>
          <p:cNvSpPr/>
          <p:nvPr/>
        </p:nvSpPr>
        <p:spPr>
          <a:xfrm>
            <a:off x="1617784" y="2185293"/>
            <a:ext cx="3405274" cy="33983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174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th-TH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solidFill>
                  <a:schemeClr val="tx1"/>
                </a:solidFill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อริยสัจ 4</a:t>
            </a:r>
          </a:p>
        </p:txBody>
      </p:sp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id="{69927FBE-3EF1-6696-BB05-B659E6063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223" y="2443789"/>
            <a:ext cx="1052392" cy="1874313"/>
          </a:xfrm>
          <a:prstGeom prst="rect">
            <a:avLst/>
          </a:prstGeom>
        </p:spPr>
      </p:pic>
      <p:sp>
        <p:nvSpPr>
          <p:cNvPr id="23" name="สี่เหลี่ยมผืนผ้า 22">
            <a:extLst>
              <a:ext uri="{FF2B5EF4-FFF2-40B4-BE49-F238E27FC236}">
                <a16:creationId xmlns:a16="http://schemas.microsoft.com/office/drawing/2014/main" id="{60310A49-DD5D-EEC3-735A-0AC630EBBC16}"/>
              </a:ext>
            </a:extLst>
          </p:cNvPr>
          <p:cNvSpPr/>
          <p:nvPr/>
        </p:nvSpPr>
        <p:spPr>
          <a:xfrm>
            <a:off x="1449237" y="1862407"/>
            <a:ext cx="3786997" cy="4141577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9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?</a:t>
            </a:r>
            <a:endParaRPr lang="th-TH" sz="199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  <a:p>
            <a:pPr algn="ctr"/>
            <a:r>
              <a:rPr lang="th-TH" sz="5400" dirty="0">
                <a:latin typeface="Social study by krujame" panose="02000503000000000000" pitchFamily="2" charset="-34"/>
                <a:cs typeface="Social study by krujame" panose="02000503000000000000" pitchFamily="2" charset="-34"/>
              </a:rPr>
              <a:t>หลักธรรม</a:t>
            </a:r>
            <a:endParaRPr lang="en-US" sz="5400" dirty="0">
              <a:latin typeface="Social study by krujame" panose="02000503000000000000" pitchFamily="2" charset="-34"/>
              <a:cs typeface="Social study by krujame" panose="02000503000000000000" pitchFamily="2" charset="-34"/>
            </a:endParaRPr>
          </a:p>
        </p:txBody>
      </p:sp>
      <p:pic>
        <p:nvPicPr>
          <p:cNvPr id="5" name="รูปภาพ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77D5AF9-F57B-D28E-790B-4069D901A7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444" y="6157138"/>
            <a:ext cx="1511480" cy="641029"/>
          </a:xfrm>
          <a:prstGeom prst="rect">
            <a:avLst/>
          </a:prstGeom>
        </p:spPr>
      </p:pic>
      <p:pic>
        <p:nvPicPr>
          <p:cNvPr id="6" name="รูปภาพ 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294040C-2024-FED7-6BEC-D680AD3DEF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365" y="6264370"/>
            <a:ext cx="1169448" cy="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1524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4" grpId="0" animBg="1"/>
      <p:bldP spid="15" grpId="0" animBg="1"/>
      <p:bldP spid="16" grpId="0" animBg="1"/>
      <p:bldP spid="23" grpId="0" animBg="1"/>
    </p:bldLst>
  </p:timing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613</Words>
  <Application>Microsoft Office PowerPoint</Application>
  <PresentationFormat>แบบจอกว้าง</PresentationFormat>
  <Paragraphs>209</Paragraphs>
  <Slides>12</Slides>
  <Notes>0</Notes>
  <HiddenSlides>0</HiddenSlides>
  <MMClips>1</MMClips>
  <ScaleCrop>false</ScaleCrop>
  <HeadingPairs>
    <vt:vector size="6" baseType="variant">
      <vt:variant>
        <vt:lpstr>ฟอนต์ที่ถูกใช้</vt:lpstr>
      </vt:variant>
      <vt:variant>
        <vt:i4>5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12</vt:i4>
      </vt:variant>
    </vt:vector>
  </HeadingPairs>
  <TitlesOfParts>
    <vt:vector size="18" baseType="lpstr">
      <vt:lpstr>Calibri</vt:lpstr>
      <vt:lpstr>milk tea Med</vt:lpstr>
      <vt:lpstr>Arial</vt:lpstr>
      <vt:lpstr>Calibri Light</vt:lpstr>
      <vt:lpstr>Social study by krujame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ณัฐวัตน์ คำพล</dc:creator>
  <cp:lastModifiedBy>ณัฐวัตน์ คำพล</cp:lastModifiedBy>
  <cp:revision>7</cp:revision>
  <dcterms:created xsi:type="dcterms:W3CDTF">2023-07-13T23:17:42Z</dcterms:created>
  <dcterms:modified xsi:type="dcterms:W3CDTF">2023-07-15T11:54:44Z</dcterms:modified>
</cp:coreProperties>
</file>

<file path=docProps/thumbnail.jpeg>
</file>